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80" r:id="rId2"/>
    <p:sldId id="282" r:id="rId3"/>
    <p:sldId id="281" r:id="rId4"/>
    <p:sldId id="277" r:id="rId5"/>
    <p:sldId id="288" r:id="rId6"/>
    <p:sldId id="289" r:id="rId7"/>
    <p:sldId id="286" r:id="rId8"/>
    <p:sldId id="261" r:id="rId9"/>
  </p:sldIdLst>
  <p:sldSz cx="6858000" cy="9906000" type="A4"/>
  <p:notesSz cx="9996488" cy="68643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50"/>
    <a:srgbClr val="0496B8"/>
    <a:srgbClr val="0489A8"/>
    <a:srgbClr val="0097CC"/>
    <a:srgbClr val="AC2C30"/>
    <a:srgbClr val="6A292A"/>
    <a:srgbClr val="009900"/>
    <a:srgbClr val="D3E0BC"/>
    <a:srgbClr val="EDC893"/>
    <a:srgbClr val="F4D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79" autoAdjust="0"/>
    <p:restoredTop sz="94660" autoAdjust="0"/>
  </p:normalViewPr>
  <p:slideViewPr>
    <p:cSldViewPr>
      <p:cViewPr>
        <p:scale>
          <a:sx n="134" d="100"/>
          <a:sy n="134" d="100"/>
        </p:scale>
        <p:origin x="-926" y="253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32428" cy="3433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61750" y="1"/>
            <a:ext cx="4332428" cy="3433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64DB6-5371-49CC-9FD9-EE3B3EF27CE4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19879"/>
            <a:ext cx="4332428" cy="3433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61750" y="6519879"/>
            <a:ext cx="4332428" cy="3433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E7BBA-67B4-4083-AEF1-8C283FF5A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432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054B-469F-44FE-9EB9-E213844DAB40}" type="datetimeFigureOut">
              <a:rPr lang="fr-FR" smtClean="0"/>
              <a:pPr/>
              <a:t>15/09/2014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842892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3CDF576F-D8EB-4B41-BE8B-B7D00BD5645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054B-469F-44FE-9EB9-E213844DAB40}" type="datetimeFigureOut">
              <a:rPr lang="fr-FR" smtClean="0"/>
              <a:pPr/>
              <a:t>15/09/2014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842892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3CDF576F-D8EB-4B41-BE8B-B7D00BD5645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054B-469F-44FE-9EB9-E213844DAB40}" type="datetimeFigureOut">
              <a:rPr lang="fr-FR" smtClean="0"/>
              <a:pPr/>
              <a:t>15/09/2014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842892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3CDF576F-D8EB-4B41-BE8B-B7D00BD5645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054B-469F-44FE-9EB9-E213844DAB40}" type="datetimeFigureOut">
              <a:rPr lang="fr-FR" smtClean="0"/>
              <a:pPr/>
              <a:t>15/09/2014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842892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3CDF576F-D8EB-4B41-BE8B-B7D00BD5645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054B-469F-44FE-9EB9-E213844DAB40}" type="datetimeFigureOut">
              <a:rPr lang="fr-FR" smtClean="0"/>
              <a:pPr/>
              <a:t>15/09/2014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842892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3CDF576F-D8EB-4B41-BE8B-B7D00BD5645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054B-469F-44FE-9EB9-E213844DAB40}" type="datetimeFigureOut">
              <a:rPr lang="fr-FR" smtClean="0"/>
              <a:pPr/>
              <a:t>15/09/2014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842892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3CDF576F-D8EB-4B41-BE8B-B7D00BD5645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054B-469F-44FE-9EB9-E213844DAB40}" type="datetimeFigureOut">
              <a:rPr lang="fr-FR" smtClean="0"/>
              <a:pPr/>
              <a:t>15/09/2014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842892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3CDF576F-D8EB-4B41-BE8B-B7D00BD5645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054B-469F-44FE-9EB9-E213844DAB40}" type="datetimeFigureOut">
              <a:rPr lang="fr-FR" smtClean="0"/>
              <a:pPr/>
              <a:t>15/09/2014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842892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3CDF576F-D8EB-4B41-BE8B-B7D00BD5645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054B-469F-44FE-9EB9-E213844DAB40}" type="datetimeFigureOut">
              <a:rPr lang="fr-FR" smtClean="0"/>
              <a:pPr/>
              <a:t>15/09/2014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842892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3CDF576F-D8EB-4B41-BE8B-B7D00BD5645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054B-469F-44FE-9EB9-E213844DAB40}" type="datetimeFigureOut">
              <a:rPr lang="fr-FR" smtClean="0"/>
              <a:pPr/>
              <a:t>15/09/2014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842892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3CDF576F-D8EB-4B41-BE8B-B7D00BD5645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8054B-469F-44FE-9EB9-E213844DAB40}" type="datetimeFigureOut">
              <a:rPr lang="fr-FR" smtClean="0"/>
              <a:pPr/>
              <a:t>15/09/2014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6858000" cy="720000"/>
          </a:xfrm>
          <a:prstGeom prst="rect">
            <a:avLst/>
          </a:prstGeom>
          <a:solidFill>
            <a:srgbClr val="95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hyperlink" Target="http://www.floressence.ru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ania@floressence.ru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36504" y="6678144"/>
            <a:ext cx="2348880" cy="3243408"/>
          </a:xfrm>
          <a:prstGeom prst="rect">
            <a:avLst/>
          </a:prstGeom>
          <a:solidFill>
            <a:srgbClr val="04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540116" y="1"/>
            <a:ext cx="2348880" cy="6678144"/>
          </a:xfrm>
          <a:prstGeom prst="rect">
            <a:avLst/>
          </a:prstGeom>
          <a:solidFill>
            <a:srgbClr val="95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Picture 21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-29944" y="-15553"/>
            <a:ext cx="4688449" cy="67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 descr="iStock_000001857634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942" y="6759625"/>
            <a:ext cx="4680000" cy="3161927"/>
          </a:xfrm>
          <a:prstGeom prst="rect">
            <a:avLst/>
          </a:prstGeom>
        </p:spPr>
      </p:pic>
      <p:sp>
        <p:nvSpPr>
          <p:cNvPr id="46" name="Larme 45"/>
          <p:cNvSpPr>
            <a:spLocks noChangeAspect="1"/>
          </p:cNvSpPr>
          <p:nvPr/>
        </p:nvSpPr>
        <p:spPr>
          <a:xfrm rot="18900000">
            <a:off x="4797152" y="2360712"/>
            <a:ext cx="1890000" cy="1890000"/>
          </a:xfrm>
          <a:prstGeom prst="teardrop">
            <a:avLst/>
          </a:prstGeom>
          <a:solidFill>
            <a:srgbClr val="6A292A"/>
          </a:solidFill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arme 38"/>
          <p:cNvSpPr>
            <a:spLocks noChangeAspect="1"/>
          </p:cNvSpPr>
          <p:nvPr/>
        </p:nvSpPr>
        <p:spPr>
          <a:xfrm rot="2700000" flipV="1">
            <a:off x="4802426" y="200472"/>
            <a:ext cx="1890000" cy="189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Image 23" descr="floressence300DPI_q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302" y="754781"/>
            <a:ext cx="1800000" cy="83361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869160" y="2386112"/>
            <a:ext cx="17281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AC2C3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Division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compositions parfumées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groupe</a:t>
            </a:r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elixens</a:t>
            </a:r>
            <a:endParaRPr lang="en-US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www.elixens.com</a:t>
            </a:r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626916" y="4376936"/>
            <a:ext cx="223108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натуральные парфюмерные композиции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 BIO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косметики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rgbClr val="AC2C3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AC2C3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AC2C3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rgbClr val="AC2C3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AC2C3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</a:p>
          <a:p>
            <a:endParaRPr lang="en-US" sz="1600" b="1" dirty="0">
              <a:solidFill>
                <a:srgbClr val="AC2C3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0916" y="-15553"/>
            <a:ext cx="72000" cy="9937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26" r="-3989"/>
          <a:stretch/>
        </p:blipFill>
        <p:spPr>
          <a:xfrm>
            <a:off x="-171400" y="6552290"/>
            <a:ext cx="7236000" cy="28047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743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1298" y="3368824"/>
            <a:ext cx="6408712" cy="5472608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1200" dirty="0" smtClean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1200" dirty="0" smtClean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1200" dirty="0" smtClean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Спрос на натуральные и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экопродукты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 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омпоненты расширяется  как на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социо</a:t>
            </a:r>
            <a:endParaRPr lang="ru-RU" sz="1200" dirty="0" smtClean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профессиональном  уровне, так 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в географическом плане </a:t>
            </a:r>
            <a:r>
              <a:rPr lang="fr-FR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 Практически все компании – от масс-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маркета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 до</a:t>
            </a:r>
            <a:endParaRPr lang="fr-FR" sz="1200" dirty="0" smtClean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рендов класса  люкс, от Аргентины до</a:t>
            </a:r>
            <a:endParaRPr lang="fr-FR" sz="1200" dirty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Вьетнама, прекрасно усвоили эту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тен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енцию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 и внедряют ее с большим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спехом на всех уровнях.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Флорессанс</a:t>
            </a: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как поставщик и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произво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дитель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парфюмерных композиций на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яти континентах, не остается в стороне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 этой мировой тенденции возрастаю-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щ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его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интереса общественности к  эко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езопасности и натуральным продуктам.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Аргумент «натуральная и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биоэколо-гичная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  косметика,  без сомнения, внушает доверие у потребителя, поскольку  производится на принципах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кологической и биоэтики, полной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достоверности рецептур  и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происхож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ения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сырья 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n w="18000">
                <a:noFill/>
                <a:prstDash val="solid"/>
                <a:miter lim="800000"/>
              </a:ln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Парфюмеры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Флорессанс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высоко-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квалифицированные специалисты ,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азрабатывающие рецептуры  100%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атуральных композиций и комплексов,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оторые входят в состав  натуральной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био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-косметики. Используют в своей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работе достоверную экспертизу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ырьевых компонентов , часть которых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ертифицирована </a:t>
            </a:r>
            <a:r>
              <a:rPr lang="en-US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ECOCERT 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(между-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ародная организация ,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сертифици-рующая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 контролирующая происхождение , производство и 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сис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емы производства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био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и эко-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продук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ции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Флорессанс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как составная часть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Группы 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Эликсэнс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уделяет огромное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нимание  экологической безопасности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омпонентов и производства,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техни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еской документации. Многие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компо-ненты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сертифицированы  ассоциацией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Bio </a:t>
            </a:r>
            <a:r>
              <a:rPr lang="en-US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Partenaire</a:t>
            </a:r>
            <a:r>
              <a:rPr lang="en-US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объединяющей  мелкие 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редние предприятия, тщательно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соб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юдающие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современные требования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качеству 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био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продукции и экологи-ческой безопасности окружающей среды.</a:t>
            </a:r>
            <a:endParaRPr lang="fr-FR" sz="1200" dirty="0">
              <a:ln w="18000">
                <a:noFill/>
                <a:prstDash val="solid"/>
                <a:miter lim="800000"/>
              </a:ln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69732" y="1558752"/>
            <a:ext cx="34156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 smtClean="0">
                <a:ln w="18000">
                  <a:noFill/>
                  <a:prstDash val="solid"/>
                  <a:miter lim="800000"/>
                </a:ln>
                <a:solidFill>
                  <a:srgbClr val="0496B8"/>
                </a:solidFill>
                <a:latin typeface="MS Reference Sans Serif" pitchFamily="34" charset="0"/>
                <a:ea typeface="Times New Roman" pitchFamily="18" charset="0"/>
                <a:cs typeface="Arial" pitchFamily="34" charset="0"/>
              </a:rPr>
              <a:t>ПАРФЮМЕРНЫЕ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u="none" strike="noStrike" cap="all" dirty="0" smtClean="0">
                <a:ln w="18000">
                  <a:noFill/>
                  <a:prstDash val="solid"/>
                  <a:miter lim="800000"/>
                </a:ln>
                <a:solidFill>
                  <a:srgbClr val="0496B8"/>
                </a:solidFill>
                <a:latin typeface="MS Reference Sans Serif" pitchFamily="34" charset="0"/>
                <a:ea typeface="Times New Roman" pitchFamily="18" charset="0"/>
                <a:cs typeface="Arial" pitchFamily="34" charset="0"/>
              </a:rPr>
              <a:t>КОМПОЗИЦИИ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1" u="none" strike="noStrike" cap="all" dirty="0" smtClean="0">
              <a:ln w="18000">
                <a:noFill/>
                <a:prstDash val="solid"/>
                <a:miter lim="800000"/>
              </a:ln>
              <a:solidFill>
                <a:srgbClr val="0496B8"/>
              </a:solidFill>
              <a:latin typeface="MS Reference Sans Serif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dirty="0" smtClean="0">
                <a:ln w="18000">
                  <a:noFill/>
                  <a:prstDash val="solid"/>
                  <a:miter lim="800000"/>
                </a:ln>
                <a:solidFill>
                  <a:srgbClr val="0496B8"/>
                </a:solidFill>
                <a:latin typeface="MS Reference Sans Serif" pitchFamily="34" charset="0"/>
                <a:ea typeface="Times New Roman" pitchFamily="18" charset="0"/>
                <a:cs typeface="Arial" pitchFamily="34" charset="0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7662" y="2423338"/>
            <a:ext cx="3099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n w="18000">
                  <a:noFill/>
                  <a:prstDash val="solid"/>
                  <a:miter lim="800000"/>
                </a:ln>
                <a:solidFill>
                  <a:srgbClr val="0496B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100%</a:t>
            </a:r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rgbClr val="0496B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НАТУРАЛЬНЫЕ ИНГРЕДИЕНТЫ</a:t>
            </a:r>
            <a:endParaRPr lang="fr-FR" b="1" dirty="0" smtClean="0">
              <a:ln w="18000">
                <a:noFill/>
                <a:prstDash val="solid"/>
                <a:miter lim="800000"/>
              </a:ln>
              <a:solidFill>
                <a:srgbClr val="0496B8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Larme 9"/>
          <p:cNvSpPr/>
          <p:nvPr/>
        </p:nvSpPr>
        <p:spPr>
          <a:xfrm rot="5400000">
            <a:off x="333495" y="1742356"/>
            <a:ext cx="2880000" cy="2880000"/>
          </a:xfrm>
          <a:prstGeom prst="teardrop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408012" y="-15552"/>
            <a:ext cx="64583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натуральные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парфюмерные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композиции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косметики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 11" descr="elixens_france_logo300DPI_q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0313" y="8536563"/>
            <a:ext cx="1354251" cy="864000"/>
          </a:xfrm>
          <a:prstGeom prst="rect">
            <a:avLst/>
          </a:prstGeom>
        </p:spPr>
      </p:pic>
      <p:pic>
        <p:nvPicPr>
          <p:cNvPr id="13" name="Image 12" descr="Biosolidair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320" y="8481392"/>
            <a:ext cx="972005" cy="972000"/>
          </a:xfrm>
          <a:prstGeom prst="rect">
            <a:avLst/>
          </a:prstGeom>
        </p:spPr>
      </p:pic>
      <p:pic>
        <p:nvPicPr>
          <p:cNvPr id="14" name="Image 13" descr="ECOCERT  BIO  LOGO 2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982" y="8608563"/>
            <a:ext cx="1002708" cy="72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70536"/>
            <a:ext cx="1620000" cy="751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41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arme 9"/>
          <p:cNvSpPr/>
          <p:nvPr/>
        </p:nvSpPr>
        <p:spPr>
          <a:xfrm rot="5400000">
            <a:off x="346195" y="1780457"/>
            <a:ext cx="2880000" cy="2880000"/>
          </a:xfrm>
          <a:prstGeom prst="teardrop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298" y="3369601"/>
            <a:ext cx="6408712" cy="5399824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sz="1200" dirty="0" smtClean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sz="1200" dirty="0" smtClean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sz="1200" dirty="0" smtClean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Природа дарит нам вдохновение и  объединяет нас в стремлении создать продукт, который нравился бы как можно большему количеству людей. Поэтому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обонятельная  привлекательность кос-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метического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продукта играет важнейшую роль в его восприятии. Аромат всегда в центре понравившейся рецептуры, 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рямом и непосредственном контакте с эмоциями.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Олфакторная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прямолиней-ность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эфирных масел ( часто слишком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авязчивая и интенсивная) может быть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аменена  более изысканным ароматом сложного сочетания парфюмерных композиций. Традиционные свежие и цветочные ноты подвергаются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усовер-шенствованию</a:t>
            </a: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становятся более яркими, запоминающимися, благодаря </a:t>
            </a:r>
            <a:endParaRPr lang="fr-FR" sz="1200" dirty="0" smtClean="0">
              <a:ln w="18000">
                <a:noFill/>
                <a:prstDash val="solid"/>
                <a:miter lim="800000"/>
              </a:ln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спользованию натуральных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компо-зиций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 наших плантаций</a:t>
            </a:r>
            <a:r>
              <a:rPr lang="fr-FR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en-US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200" dirty="0" smtClean="0">
              <a:ln w="18000">
                <a:noFill/>
                <a:prstDash val="solid"/>
                <a:miter lim="800000"/>
              </a:ln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Так, в сердце Индийского океана,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иланг</a:t>
            </a:r>
            <a:endParaRPr lang="ru-RU" sz="1200" dirty="0" smtClean="0">
              <a:ln w="18000">
                <a:noFill/>
                <a:prstDash val="solid"/>
                <a:miter lim="800000"/>
              </a:ln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ланг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нероли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флиртуют с нашими </a:t>
            </a:r>
            <a:endParaRPr lang="en-US" sz="1200" dirty="0" smtClean="0">
              <a:ln w="18000">
                <a:noFill/>
                <a:prstDash val="solid"/>
                <a:miter lim="800000"/>
              </a:ln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э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моциями и  окутывают наши ароматы завораживающими пленительными экзотическими нотами, секрет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проис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ождения которых известен только Матери-Природе</a:t>
            </a:r>
            <a:r>
              <a:rPr lang="en-US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Представляем Вашему вниманию новую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оллекцию из шести 100-% натуральных композиций, состоящих из сырья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контро-лируемого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 происхождения.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Парфюмеры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Флорессанс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 прекрасно освоили науку создания рецептур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компо-зиций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, адаптированных для натуральной и </a:t>
            </a:r>
            <a:r>
              <a:rPr lang="ru-RU" sz="1200" dirty="0" err="1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био</a:t>
            </a:r>
            <a:r>
              <a:rPr lang="ru-RU" sz="1200" dirty="0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-косметики, привлекающих смелы-ми и неординарными ароматами.</a:t>
            </a:r>
            <a:endParaRPr lang="en-US" sz="1200" dirty="0" smtClean="0">
              <a:ln w="18000">
                <a:noFill/>
                <a:prstDash val="solid"/>
                <a:miter lim="800000"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26" r="-3989"/>
          <a:stretch/>
        </p:blipFill>
        <p:spPr>
          <a:xfrm>
            <a:off x="-148268" y="9631701"/>
            <a:ext cx="7236000" cy="2517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Larme 10"/>
          <p:cNvSpPr/>
          <p:nvPr/>
        </p:nvSpPr>
        <p:spPr>
          <a:xfrm rot="16200000" flipH="1">
            <a:off x="3596460" y="1091785"/>
            <a:ext cx="2160000" cy="2160000"/>
          </a:xfrm>
          <a:prstGeom prst="teardrop">
            <a:avLst/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arme 11"/>
          <p:cNvSpPr/>
          <p:nvPr/>
        </p:nvSpPr>
        <p:spPr>
          <a:xfrm rot="5400000" flipH="1" flipV="1">
            <a:off x="3596460" y="6558385"/>
            <a:ext cx="2880000" cy="2880000"/>
          </a:xfrm>
          <a:prstGeom prst="teardrop">
            <a:avLst/>
          </a:prstGeom>
          <a:blipFill dpi="0" rotWithShape="0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oneTexte 36"/>
          <p:cNvSpPr txBox="1"/>
          <p:nvPr/>
        </p:nvSpPr>
        <p:spPr>
          <a:xfrm>
            <a:off x="317123" y="-15552"/>
            <a:ext cx="6329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натуральные парфюмерные 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композиции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косметики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39148" y="2789160"/>
            <a:ext cx="30908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b="1" noProof="1" smtClean="0">
                <a:ln w="1905"/>
                <a:solidFill>
                  <a:srgbClr val="0496B8"/>
                </a:solidFill>
                <a:latin typeface="Arial" pitchFamily="34" charset="0"/>
              </a:rPr>
              <a:t>50114G</a:t>
            </a:r>
          </a:p>
          <a:p>
            <a:pPr lvl="0" algn="ctr"/>
            <a:r>
              <a:rPr lang="fr-FR" b="1" noProof="1" smtClean="0">
                <a:ln w="1905"/>
                <a:solidFill>
                  <a:srgbClr val="0496B8"/>
                </a:solidFill>
                <a:latin typeface="Arial" pitchFamily="34" charset="0"/>
              </a:rPr>
              <a:t>NUIT ORIENTALE</a:t>
            </a:r>
            <a:endParaRPr lang="fr-FR" b="1" cap="none" spc="0" noProof="1">
              <a:ln w="1905"/>
              <a:solidFill>
                <a:srgbClr val="0496B8"/>
              </a:solidFill>
              <a:latin typeface="Arial" pitchFamily="34" charset="0"/>
            </a:endParaRPr>
          </a:p>
        </p:txBody>
      </p:sp>
      <p:sp>
        <p:nvSpPr>
          <p:cNvPr id="27" name="Larme 26"/>
          <p:cNvSpPr>
            <a:spLocks noChangeAspect="1"/>
          </p:cNvSpPr>
          <p:nvPr/>
        </p:nvSpPr>
        <p:spPr>
          <a:xfrm rot="16200000" flipH="1">
            <a:off x="1856147" y="1622592"/>
            <a:ext cx="1716867" cy="1716870"/>
          </a:xfrm>
          <a:prstGeom prst="teardrop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mpd="sng">
            <a:solidFill>
              <a:srgbClr val="049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4" name="Larme 23"/>
          <p:cNvSpPr>
            <a:spLocks noChangeAspect="1"/>
          </p:cNvSpPr>
          <p:nvPr/>
        </p:nvSpPr>
        <p:spPr>
          <a:xfrm rot="5400000">
            <a:off x="51422" y="1622592"/>
            <a:ext cx="1716224" cy="1716224"/>
          </a:xfrm>
          <a:prstGeom prst="teardrop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mpd="sng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5" name="Larme 24"/>
          <p:cNvSpPr>
            <a:spLocks noChangeAspect="1"/>
          </p:cNvSpPr>
          <p:nvPr/>
        </p:nvSpPr>
        <p:spPr>
          <a:xfrm>
            <a:off x="460172" y="3483469"/>
            <a:ext cx="1307474" cy="1307474"/>
          </a:xfrm>
          <a:prstGeom prst="teardrop">
            <a:avLst/>
          </a:prstGeom>
          <a:solidFill>
            <a:srgbClr val="95B850"/>
          </a:solid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6" name="Rectangle 18"/>
          <p:cNvSpPr>
            <a:spLocks noChangeAspect="1" noChangeArrowheads="1"/>
          </p:cNvSpPr>
          <p:nvPr/>
        </p:nvSpPr>
        <p:spPr bwMode="auto">
          <a:xfrm>
            <a:off x="438867" y="3537499"/>
            <a:ext cx="13909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cap="all" dirty="0" smtClean="0">
                <a:solidFill>
                  <a:schemeClr val="bg1"/>
                </a:solidFill>
                <a:cs typeface="Arial" charset="0"/>
              </a:rPr>
              <a:t>цветочный</a:t>
            </a:r>
            <a:endParaRPr lang="fr-FR" sz="1600" b="1" cap="all" dirty="0" smtClean="0">
              <a:solidFill>
                <a:schemeClr val="bg1"/>
              </a:solidFill>
              <a:cs typeface="Arial" charset="0"/>
            </a:endParaRPr>
          </a:p>
          <a:p>
            <a:pPr algn="r"/>
            <a:r>
              <a:rPr lang="ru-RU" sz="1600" b="1" cap="all" dirty="0" smtClean="0">
                <a:solidFill>
                  <a:schemeClr val="bg1"/>
                </a:solidFill>
                <a:cs typeface="Arial" charset="0"/>
              </a:rPr>
              <a:t>древесный</a:t>
            </a:r>
            <a:endParaRPr lang="fr-FR" sz="1600" b="1" cap="all" dirty="0" smtClean="0">
              <a:solidFill>
                <a:schemeClr val="bg1"/>
              </a:solidFill>
              <a:cs typeface="Arial" charset="0"/>
            </a:endParaRPr>
          </a:p>
          <a:p>
            <a:pPr algn="r"/>
            <a:r>
              <a:rPr lang="ru-RU" sz="1600" b="1" cap="all" dirty="0" smtClean="0">
                <a:solidFill>
                  <a:schemeClr val="bg1"/>
                </a:solidFill>
                <a:cs typeface="Arial" charset="0"/>
              </a:rPr>
              <a:t>гурман</a:t>
            </a:r>
            <a:endParaRPr lang="fr-FR" sz="2400" cap="all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9" name="Larme 28"/>
          <p:cNvSpPr>
            <a:spLocks noChangeAspect="1"/>
          </p:cNvSpPr>
          <p:nvPr/>
        </p:nvSpPr>
        <p:spPr>
          <a:xfrm flipH="1">
            <a:off x="1856145" y="3483469"/>
            <a:ext cx="1308917" cy="1307474"/>
          </a:xfrm>
          <a:prstGeom prst="teardrop">
            <a:avLst/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9149" y="3398348"/>
            <a:ext cx="3090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этой изысканной композиции пар-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фюмеры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Флорессанс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использовали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иланг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иланг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с плантации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Бамбао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Коморских островах и экстракт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апель-сина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и пачули , выращенные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ELIXENS France.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32350" y="6814478"/>
            <a:ext cx="30908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b="1" noProof="1" smtClean="0">
                <a:ln w="1905"/>
                <a:solidFill>
                  <a:srgbClr val="0496B8"/>
                </a:solidFill>
                <a:latin typeface="Arial" pitchFamily="34" charset="0"/>
              </a:rPr>
              <a:t>50135</a:t>
            </a:r>
          </a:p>
          <a:p>
            <a:pPr lvl="0" algn="ctr"/>
            <a:r>
              <a:rPr lang="fr-FR" b="1" noProof="1" smtClean="0">
                <a:ln w="1905"/>
                <a:solidFill>
                  <a:srgbClr val="0496B8"/>
                </a:solidFill>
                <a:latin typeface="Arial" pitchFamily="34" charset="0"/>
              </a:rPr>
              <a:t>FRAICHEUR DE TIARE</a:t>
            </a:r>
            <a:endParaRPr lang="fr-FR" b="1" cap="none" spc="0" noProof="1">
              <a:ln w="1905"/>
              <a:solidFill>
                <a:srgbClr val="0496B8"/>
              </a:solidFill>
              <a:latin typeface="Arial" pitchFamily="34" charset="0"/>
            </a:endParaRPr>
          </a:p>
        </p:txBody>
      </p:sp>
      <p:sp>
        <p:nvSpPr>
          <p:cNvPr id="32" name="Larme 31"/>
          <p:cNvSpPr>
            <a:spLocks noChangeAspect="1"/>
          </p:cNvSpPr>
          <p:nvPr/>
        </p:nvSpPr>
        <p:spPr>
          <a:xfrm rot="16200000" flipH="1">
            <a:off x="1849349" y="5655040"/>
            <a:ext cx="1716867" cy="1716870"/>
          </a:xfrm>
          <a:prstGeom prst="teardrop">
            <a:avLst/>
          </a:prstGeom>
          <a:blipFill dpi="0" rotWithShape="0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mpd="sng">
            <a:solidFill>
              <a:srgbClr val="049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3" name="Larme 32"/>
          <p:cNvSpPr>
            <a:spLocks noChangeAspect="1"/>
          </p:cNvSpPr>
          <p:nvPr/>
        </p:nvSpPr>
        <p:spPr>
          <a:xfrm rot="5400000">
            <a:off x="44624" y="5655040"/>
            <a:ext cx="1716224" cy="1716224"/>
          </a:xfrm>
          <a:prstGeom prst="teardrop">
            <a:avLst/>
          </a:prstGeom>
          <a:blipFill dpi="0" rotWithShape="0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mpd="sng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4" name="Larme 33"/>
          <p:cNvSpPr>
            <a:spLocks noChangeAspect="1"/>
          </p:cNvSpPr>
          <p:nvPr/>
        </p:nvSpPr>
        <p:spPr>
          <a:xfrm>
            <a:off x="453374" y="7515917"/>
            <a:ext cx="1307474" cy="1307474"/>
          </a:xfrm>
          <a:prstGeom prst="teardrop">
            <a:avLst/>
          </a:prstGeom>
          <a:solidFill>
            <a:srgbClr val="95B850"/>
          </a:solid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319947" y="7806568"/>
            <a:ext cx="13909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cap="all" dirty="0" smtClean="0">
                <a:solidFill>
                  <a:schemeClr val="bg1"/>
                </a:solidFill>
                <a:cs typeface="Arial" charset="0"/>
              </a:rPr>
              <a:t>Цветочный</a:t>
            </a:r>
            <a:endParaRPr lang="ru-RU" sz="2400" cap="all" dirty="0">
              <a:solidFill>
                <a:schemeClr val="bg1"/>
              </a:solidFill>
              <a:cs typeface="Arial" charset="0"/>
            </a:endParaRPr>
          </a:p>
          <a:p>
            <a:pPr algn="r"/>
            <a:r>
              <a:rPr lang="ru-RU" sz="1600" b="1" cap="all" dirty="0" smtClean="0">
                <a:solidFill>
                  <a:schemeClr val="bg1"/>
                </a:solidFill>
                <a:cs typeface="Arial" charset="0"/>
              </a:rPr>
              <a:t>свежий</a:t>
            </a:r>
            <a:endParaRPr lang="fr-FR" sz="1600" b="1" cap="all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8" name="Larme 37"/>
          <p:cNvSpPr>
            <a:spLocks noChangeAspect="1"/>
          </p:cNvSpPr>
          <p:nvPr/>
        </p:nvSpPr>
        <p:spPr>
          <a:xfrm flipH="1">
            <a:off x="1849347" y="7515917"/>
            <a:ext cx="1308917" cy="1307474"/>
          </a:xfrm>
          <a:prstGeom prst="teardrop">
            <a:avLst/>
          </a:prstGeom>
          <a:blipFill dpi="0" rotWithShape="0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32351" y="7442539"/>
            <a:ext cx="30908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этой свежей композиции наши парфюмеры сделали акцент на ноте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иланг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иланг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экстра  с плантаций на Коморских островах, который чарующе сочетается с мандарином, грейпфрутом и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нероли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В этой композиции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использо-вано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также  такое специфическое сырье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ELIXENS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как  лимон без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фурокумаринов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экстракт бальзама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копаойской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смолы.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70536"/>
            <a:ext cx="1620000" cy="751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arme 31"/>
          <p:cNvSpPr>
            <a:spLocks noChangeAspect="1"/>
          </p:cNvSpPr>
          <p:nvPr/>
        </p:nvSpPr>
        <p:spPr>
          <a:xfrm rot="16200000" flipH="1">
            <a:off x="5043074" y="5594805"/>
            <a:ext cx="1716867" cy="1716870"/>
          </a:xfrm>
          <a:prstGeom prst="teardrop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mpd="sng">
            <a:solidFill>
              <a:srgbClr val="049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3" name="Larme 32"/>
          <p:cNvSpPr>
            <a:spLocks noChangeAspect="1"/>
          </p:cNvSpPr>
          <p:nvPr/>
        </p:nvSpPr>
        <p:spPr>
          <a:xfrm rot="5400000">
            <a:off x="3238349" y="5594805"/>
            <a:ext cx="1716224" cy="1716224"/>
          </a:xfrm>
          <a:prstGeom prst="teardrop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mpd="sng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4" name="Larme 33"/>
          <p:cNvSpPr>
            <a:spLocks noChangeAspect="1"/>
          </p:cNvSpPr>
          <p:nvPr/>
        </p:nvSpPr>
        <p:spPr>
          <a:xfrm>
            <a:off x="3647099" y="7455682"/>
            <a:ext cx="1307474" cy="1307474"/>
          </a:xfrm>
          <a:prstGeom prst="teardrop">
            <a:avLst/>
          </a:prstGeom>
          <a:solidFill>
            <a:srgbClr val="95B850"/>
          </a:solid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3513672" y="7746333"/>
            <a:ext cx="13909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cap="all" dirty="0" smtClean="0">
                <a:solidFill>
                  <a:schemeClr val="bg1"/>
                </a:solidFill>
                <a:cs typeface="Arial" charset="0"/>
              </a:rPr>
              <a:t>цветочный</a:t>
            </a:r>
            <a:endParaRPr lang="fr-FR" sz="1600" b="1" cap="all" dirty="0" smtClean="0">
              <a:solidFill>
                <a:schemeClr val="bg1"/>
              </a:solidFill>
              <a:cs typeface="Arial" charset="0"/>
            </a:endParaRPr>
          </a:p>
          <a:p>
            <a:pPr algn="r"/>
            <a:r>
              <a:rPr lang="ru-RU" sz="1600" b="1" cap="all" dirty="0" smtClean="0">
                <a:solidFill>
                  <a:schemeClr val="bg1"/>
                </a:solidFill>
                <a:cs typeface="Arial" charset="0"/>
              </a:rPr>
              <a:t>свежий</a:t>
            </a:r>
            <a:endParaRPr lang="fr-FR" sz="2400" b="1" cap="all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8" name="Larme 37"/>
          <p:cNvSpPr>
            <a:spLocks noChangeAspect="1"/>
          </p:cNvSpPr>
          <p:nvPr/>
        </p:nvSpPr>
        <p:spPr>
          <a:xfrm flipH="1">
            <a:off x="5043072" y="7455682"/>
            <a:ext cx="1308917" cy="1307474"/>
          </a:xfrm>
          <a:prstGeom prst="teardrop">
            <a:avLst/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17123" y="-15552"/>
            <a:ext cx="6329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натуральные парфюмерные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композиции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косметики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arme 26"/>
          <p:cNvSpPr>
            <a:spLocks noChangeAspect="1"/>
          </p:cNvSpPr>
          <p:nvPr/>
        </p:nvSpPr>
        <p:spPr>
          <a:xfrm rot="16200000" flipH="1">
            <a:off x="5043074" y="1562357"/>
            <a:ext cx="1716867" cy="1716870"/>
          </a:xfrm>
          <a:prstGeom prst="teardrop">
            <a:avLst/>
          </a:prstGeom>
          <a:blipFill dpi="0" rotWithShape="0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mpd="sng">
            <a:solidFill>
              <a:srgbClr val="049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4" name="Larme 23"/>
          <p:cNvSpPr>
            <a:spLocks noChangeAspect="1"/>
          </p:cNvSpPr>
          <p:nvPr/>
        </p:nvSpPr>
        <p:spPr>
          <a:xfrm rot="5400000">
            <a:off x="3238349" y="1562357"/>
            <a:ext cx="1716224" cy="1716224"/>
          </a:xfrm>
          <a:prstGeom prst="teardrop">
            <a:avLst/>
          </a:prstGeom>
          <a:blipFill dpi="0" rotWithShape="0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mpd="sng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5" name="Larme 24"/>
          <p:cNvSpPr>
            <a:spLocks noChangeAspect="1"/>
          </p:cNvSpPr>
          <p:nvPr/>
        </p:nvSpPr>
        <p:spPr>
          <a:xfrm>
            <a:off x="3647099" y="3423234"/>
            <a:ext cx="1307474" cy="1307474"/>
          </a:xfrm>
          <a:prstGeom prst="teardrop">
            <a:avLst/>
          </a:prstGeom>
          <a:solidFill>
            <a:srgbClr val="95B850"/>
          </a:solid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6" name="Rectangle 18"/>
          <p:cNvSpPr>
            <a:spLocks noChangeAspect="1" noChangeArrowheads="1"/>
          </p:cNvSpPr>
          <p:nvPr/>
        </p:nvSpPr>
        <p:spPr bwMode="auto">
          <a:xfrm>
            <a:off x="3578775" y="3722596"/>
            <a:ext cx="1477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cap="all" dirty="0" smtClean="0">
                <a:solidFill>
                  <a:schemeClr val="bg1"/>
                </a:solidFill>
                <a:cs typeface="Arial" charset="0"/>
              </a:rPr>
              <a:t>фруктовый</a:t>
            </a:r>
            <a:endParaRPr lang="fr-FR" sz="1600" b="1" cap="all" dirty="0" smtClean="0">
              <a:solidFill>
                <a:schemeClr val="bg1"/>
              </a:solidFill>
              <a:cs typeface="Arial" charset="0"/>
            </a:endParaRPr>
          </a:p>
          <a:p>
            <a:pPr algn="r"/>
            <a:r>
              <a:rPr lang="ru-RU" sz="1600" b="1" cap="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цитрусовый</a:t>
            </a:r>
            <a:endParaRPr lang="fr-FR" sz="2400" cap="all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Larme 28"/>
          <p:cNvSpPr>
            <a:spLocks noChangeAspect="1"/>
          </p:cNvSpPr>
          <p:nvPr/>
        </p:nvSpPr>
        <p:spPr>
          <a:xfrm flipH="1">
            <a:off x="5043072" y="3423234"/>
            <a:ext cx="1308917" cy="1307474"/>
          </a:xfrm>
          <a:prstGeom prst="teardrop">
            <a:avLst/>
          </a:prstGeom>
          <a:blipFill dpi="0" rotWithShape="0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557" y="2728925"/>
            <a:ext cx="30908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b="1" noProof="1" smtClean="0">
                <a:ln w="1905"/>
                <a:solidFill>
                  <a:srgbClr val="0496B8"/>
                </a:solidFill>
                <a:latin typeface="Arial" pitchFamily="34" charset="0"/>
              </a:rPr>
              <a:t>50117B</a:t>
            </a:r>
          </a:p>
          <a:p>
            <a:pPr lvl="0" algn="ctr"/>
            <a:r>
              <a:rPr lang="fr-FR" b="1" noProof="1" smtClean="0">
                <a:ln w="1905"/>
                <a:solidFill>
                  <a:srgbClr val="0496B8"/>
                </a:solidFill>
                <a:latin typeface="Arial" pitchFamily="34" charset="0"/>
              </a:rPr>
              <a:t>AGRUMES</a:t>
            </a:r>
            <a:endParaRPr lang="fr-FR" b="1" cap="none" spc="0" noProof="1">
              <a:ln w="1905"/>
              <a:solidFill>
                <a:srgbClr val="0496B8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57" y="3338113"/>
            <a:ext cx="3090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Парфюмеры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Флорессанс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облагородили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оминирующую цветочную ноту цитру-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совыми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нотами с оттенками масла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неро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-ли с плантаций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Бамбао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Коморских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стровах.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57" y="6754243"/>
            <a:ext cx="30908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b="1" noProof="1" smtClean="0">
                <a:ln w="1905"/>
                <a:solidFill>
                  <a:srgbClr val="0496B8"/>
                </a:solidFill>
                <a:latin typeface="Arial" pitchFamily="34" charset="0"/>
              </a:rPr>
              <a:t>50080C</a:t>
            </a:r>
          </a:p>
          <a:p>
            <a:pPr lvl="0" algn="ctr"/>
            <a:r>
              <a:rPr lang="fr-FR" b="1" noProof="1" smtClean="0">
                <a:ln w="1905"/>
                <a:solidFill>
                  <a:srgbClr val="0496B8"/>
                </a:solidFill>
                <a:latin typeface="Arial" pitchFamily="34" charset="0"/>
              </a:rPr>
              <a:t>GARDENIA</a:t>
            </a:r>
            <a:endParaRPr lang="fr-FR" b="1" cap="none" spc="0" noProof="1">
              <a:ln w="1905"/>
              <a:solidFill>
                <a:srgbClr val="0496B8"/>
              </a:solidFill>
              <a:latin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557" y="7382304"/>
            <a:ext cx="3090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этой необычайно женственной ком-позиции наши парфюмеры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-ли эфирное масло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иланг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иланг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экстра и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фирное масло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нероли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Коморских ост-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ровов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142" y="9191745"/>
            <a:ext cx="1620000" cy="751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6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arme 26"/>
          <p:cNvSpPr>
            <a:spLocks noChangeAspect="1"/>
          </p:cNvSpPr>
          <p:nvPr/>
        </p:nvSpPr>
        <p:spPr>
          <a:xfrm rot="16200000" flipH="1">
            <a:off x="5043074" y="5594804"/>
            <a:ext cx="1716867" cy="1716870"/>
          </a:xfrm>
          <a:prstGeom prst="teardrop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mpd="sng">
            <a:solidFill>
              <a:srgbClr val="049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4" name="Larme 23"/>
          <p:cNvSpPr>
            <a:spLocks noChangeAspect="1"/>
          </p:cNvSpPr>
          <p:nvPr/>
        </p:nvSpPr>
        <p:spPr>
          <a:xfrm rot="5400000">
            <a:off x="3238349" y="5594804"/>
            <a:ext cx="1716224" cy="1716224"/>
          </a:xfrm>
          <a:prstGeom prst="teardrop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mpd="sng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5" name="Larme 24"/>
          <p:cNvSpPr>
            <a:spLocks noChangeAspect="1"/>
          </p:cNvSpPr>
          <p:nvPr/>
        </p:nvSpPr>
        <p:spPr>
          <a:xfrm>
            <a:off x="3647099" y="7455681"/>
            <a:ext cx="1307474" cy="1307474"/>
          </a:xfrm>
          <a:prstGeom prst="teardrop">
            <a:avLst/>
          </a:prstGeom>
          <a:solidFill>
            <a:srgbClr val="95B850"/>
          </a:solid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6" name="Rectangle 18"/>
          <p:cNvSpPr>
            <a:spLocks noChangeAspect="1" noChangeArrowheads="1"/>
          </p:cNvSpPr>
          <p:nvPr/>
        </p:nvSpPr>
        <p:spPr bwMode="auto">
          <a:xfrm>
            <a:off x="3482040" y="7755043"/>
            <a:ext cx="15610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cap="all" dirty="0" smtClean="0">
                <a:solidFill>
                  <a:schemeClr val="bg1"/>
                </a:solidFill>
                <a:cs typeface="Arial" charset="0"/>
              </a:rPr>
              <a:t>цитрусовый</a:t>
            </a:r>
            <a:endParaRPr lang="fr-FR" sz="1600" b="1" cap="all" dirty="0" smtClean="0">
              <a:solidFill>
                <a:schemeClr val="bg1"/>
              </a:solidFill>
              <a:cs typeface="Arial" charset="0"/>
            </a:endParaRPr>
          </a:p>
          <a:p>
            <a:pPr algn="r"/>
            <a:r>
              <a:rPr lang="ru-RU" sz="1600" b="1" cap="all" dirty="0" smtClean="0">
                <a:solidFill>
                  <a:schemeClr val="bg1"/>
                </a:solidFill>
                <a:cs typeface="Arial" charset="0"/>
              </a:rPr>
              <a:t>древесный</a:t>
            </a:r>
            <a:endParaRPr lang="fr-FR" sz="2400" cap="all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9" name="Larme 28"/>
          <p:cNvSpPr>
            <a:spLocks noChangeAspect="1"/>
          </p:cNvSpPr>
          <p:nvPr/>
        </p:nvSpPr>
        <p:spPr>
          <a:xfrm flipH="1">
            <a:off x="5043072" y="7455681"/>
            <a:ext cx="1308917" cy="1307474"/>
          </a:xfrm>
          <a:prstGeom prst="teardrop">
            <a:avLst/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766" y="6761372"/>
            <a:ext cx="30908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b="1" noProof="1" smtClean="0">
                <a:ln w="1905"/>
                <a:solidFill>
                  <a:srgbClr val="0496B8"/>
                </a:solidFill>
                <a:latin typeface="Arial" pitchFamily="34" charset="0"/>
              </a:rPr>
              <a:t>50122C</a:t>
            </a:r>
          </a:p>
          <a:p>
            <a:pPr lvl="0" algn="ctr"/>
            <a:r>
              <a:rPr lang="fr-FR" b="1" noProof="1" smtClean="0">
                <a:ln w="1905"/>
                <a:solidFill>
                  <a:srgbClr val="0496B8"/>
                </a:solidFill>
                <a:latin typeface="Arial" pitchFamily="34" charset="0"/>
              </a:rPr>
              <a:t>DIVINE</a:t>
            </a:r>
            <a:endParaRPr lang="fr-FR" b="1" cap="none" spc="0" noProof="1">
              <a:ln w="1905"/>
              <a:solidFill>
                <a:srgbClr val="0496B8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67" y="7370560"/>
            <a:ext cx="3090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этой композиции древесная нота пачули   уравновешивается свежими оттенками мякоти и цедры апельсина с плантаций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ELIXENS.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Ладанник смягчает этот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микс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нежной цветочно-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пудровой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отой.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17123" y="-15552"/>
            <a:ext cx="6329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натуральные парфюмерные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композиции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косметики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32350" y="2728062"/>
            <a:ext cx="30908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b="1" noProof="1" smtClean="0">
                <a:ln w="1905"/>
                <a:solidFill>
                  <a:srgbClr val="0496B8"/>
                </a:solidFill>
                <a:latin typeface="Arial" pitchFamily="34" charset="0"/>
              </a:rPr>
              <a:t>50051D</a:t>
            </a:r>
          </a:p>
          <a:p>
            <a:pPr lvl="0" algn="ctr"/>
            <a:r>
              <a:rPr lang="fr-FR" b="1" noProof="1" smtClean="0">
                <a:ln w="1905"/>
                <a:solidFill>
                  <a:srgbClr val="0496B8"/>
                </a:solidFill>
                <a:latin typeface="Arial" pitchFamily="34" charset="0"/>
              </a:rPr>
              <a:t>EARL GREY</a:t>
            </a:r>
            <a:endParaRPr lang="fr-FR" b="1" cap="none" spc="0" noProof="1">
              <a:ln w="1905"/>
              <a:solidFill>
                <a:srgbClr val="0496B8"/>
              </a:solidFill>
              <a:latin typeface="Arial" pitchFamily="34" charset="0"/>
            </a:endParaRPr>
          </a:p>
        </p:txBody>
      </p:sp>
      <p:sp>
        <p:nvSpPr>
          <p:cNvPr id="32" name="Larme 31"/>
          <p:cNvSpPr>
            <a:spLocks noChangeAspect="1"/>
          </p:cNvSpPr>
          <p:nvPr/>
        </p:nvSpPr>
        <p:spPr>
          <a:xfrm rot="16200000" flipH="1">
            <a:off x="1849349" y="1568624"/>
            <a:ext cx="1716867" cy="1716870"/>
          </a:xfrm>
          <a:prstGeom prst="teardrop">
            <a:avLst/>
          </a:prstGeom>
          <a:blipFill dpi="0" rotWithShape="0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mpd="sng">
            <a:solidFill>
              <a:srgbClr val="049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3" name="Larme 32"/>
          <p:cNvSpPr>
            <a:spLocks noChangeAspect="1"/>
          </p:cNvSpPr>
          <p:nvPr/>
        </p:nvSpPr>
        <p:spPr>
          <a:xfrm rot="5400000">
            <a:off x="44624" y="1568624"/>
            <a:ext cx="1716224" cy="1716224"/>
          </a:xfrm>
          <a:prstGeom prst="teardrop">
            <a:avLst/>
          </a:prstGeom>
          <a:blipFill dpi="0" rotWithShape="0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mpd="sng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4" name="Larme 33"/>
          <p:cNvSpPr>
            <a:spLocks noChangeAspect="1"/>
          </p:cNvSpPr>
          <p:nvPr/>
        </p:nvSpPr>
        <p:spPr>
          <a:xfrm>
            <a:off x="453374" y="3429501"/>
            <a:ext cx="1307474" cy="1307474"/>
          </a:xfrm>
          <a:prstGeom prst="teardrop">
            <a:avLst/>
          </a:prstGeom>
          <a:solidFill>
            <a:srgbClr val="95B850"/>
          </a:solid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8" name="Larme 37"/>
          <p:cNvSpPr>
            <a:spLocks noChangeAspect="1"/>
          </p:cNvSpPr>
          <p:nvPr/>
        </p:nvSpPr>
        <p:spPr>
          <a:xfrm flipH="1">
            <a:off x="1849347" y="3429501"/>
            <a:ext cx="1308917" cy="1307474"/>
          </a:xfrm>
          <a:prstGeom prst="teardrop">
            <a:avLst/>
          </a:prstGeom>
          <a:blipFill dpi="0" rotWithShape="0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95B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32351" y="3356123"/>
            <a:ext cx="3090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передать в этой ароматической композиции весь букет ароматов Прованса, парфюмеры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Флорессанс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умело использовали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лавандин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переч-ную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мяту  с легкими оттенками мускат-</a:t>
            </a:r>
          </a:p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ого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шалфея.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389115" y="3822357"/>
            <a:ext cx="13909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cap="all" dirty="0" smtClean="0">
                <a:solidFill>
                  <a:schemeClr val="bg1"/>
                </a:solidFill>
                <a:cs typeface="Arial" charset="0"/>
              </a:rPr>
              <a:t>ароматический</a:t>
            </a:r>
            <a:endParaRPr lang="fr-FR" sz="2400" cap="all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70536"/>
            <a:ext cx="1620000" cy="751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9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266" y="2407520"/>
            <a:ext cx="6062133" cy="63131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978276"/>
              </p:ext>
            </p:extLst>
          </p:nvPr>
        </p:nvGraphicFramePr>
        <p:xfrm>
          <a:off x="404664" y="1352600"/>
          <a:ext cx="6120679" cy="844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4"/>
                <a:gridCol w="2016224"/>
                <a:gridCol w="3168351"/>
              </a:tblGrid>
              <a:tr h="1066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noProof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Реф</a:t>
                      </a:r>
                      <a:r>
                        <a:rPr lang="ru-RU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fr-FR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95B8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  <a:endParaRPr lang="fr-FR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95B8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Натуральное</a:t>
                      </a:r>
                      <a:r>
                        <a:rPr lang="ru-RU" sz="20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сырье</a:t>
                      </a:r>
                      <a:endParaRPr lang="fr-FR" sz="2000" b="1" i="0" u="none" strike="noStrike" noProof="0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95B850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noProof="0" dirty="0">
                          <a:effectLst/>
                        </a:rPr>
                        <a:t>50114G</a:t>
                      </a:r>
                      <a:endParaRPr lang="fr-FR" sz="1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noProof="0" dirty="0">
                          <a:effectLst/>
                        </a:rPr>
                        <a:t>NUIT ORIENTALE </a:t>
                      </a:r>
                      <a:endParaRPr lang="fr-FR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noProof="0" dirty="0" smtClean="0">
                          <a:effectLst/>
                        </a:rPr>
                        <a:t>Экстракт</a:t>
                      </a:r>
                      <a:r>
                        <a:rPr lang="ru-RU" sz="1600" u="none" strike="noStrike" baseline="0" noProof="0" dirty="0" smtClean="0">
                          <a:effectLst/>
                        </a:rPr>
                        <a:t> апельсина</a:t>
                      </a:r>
                      <a:endParaRPr lang="fr-FR" sz="1600" u="none" strike="noStrike" noProof="0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16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Эфирное</a:t>
                      </a:r>
                      <a:r>
                        <a:rPr lang="ru-RU" sz="16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масло </a:t>
                      </a:r>
                      <a:r>
                        <a:rPr lang="ru-RU" sz="1600" b="0" i="0" u="none" strike="noStrike" baseline="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иланг</a:t>
                      </a:r>
                      <a:r>
                        <a:rPr lang="ru-RU" sz="16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baseline="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иланг</a:t>
                      </a:r>
                      <a:endParaRPr lang="ru-RU" sz="1600" b="0" i="0" u="none" strike="noStrike" baseline="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 Коморских островов</a:t>
                      </a:r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noProof="0" dirty="0">
                          <a:effectLst/>
                        </a:rPr>
                        <a:t>50135</a:t>
                      </a:r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noProof="0" dirty="0">
                          <a:effectLst/>
                        </a:rPr>
                        <a:t>FRAICHEUR DE TIARE</a:t>
                      </a:r>
                      <a:endParaRPr lang="fr-FR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Эфирное</a:t>
                      </a:r>
                      <a:r>
                        <a:rPr lang="ru-RU" sz="16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масло экстра </a:t>
                      </a:r>
                      <a:r>
                        <a:rPr lang="ru-RU" sz="1600" b="0" i="0" u="none" strike="noStrike" baseline="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иланг</a:t>
                      </a:r>
                      <a:r>
                        <a:rPr lang="ru-RU" sz="16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baseline="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иланг</a:t>
                      </a:r>
                      <a:r>
                        <a:rPr lang="ru-RU" sz="16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 Коморских островов</a:t>
                      </a:r>
                      <a:endParaRPr lang="fr-FR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ru-RU" sz="1600" u="none" strike="noStrike" noProof="0" dirty="0" smtClean="0">
                          <a:effectLst/>
                        </a:rPr>
                        <a:t>Ректифицированный бальзам</a:t>
                      </a:r>
                    </a:p>
                    <a:p>
                      <a:pPr algn="l" fontAlgn="ctr"/>
                      <a:r>
                        <a:rPr lang="ru-RU" sz="1600" u="none" strike="noStrike" noProof="0" dirty="0" smtClean="0">
                          <a:effectLst/>
                        </a:rPr>
                        <a:t>копайской смолы</a:t>
                      </a:r>
                      <a:endParaRPr lang="fr-FR" sz="1600" u="none" strike="noStrike" noProof="0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1600" u="none" strike="noStrike" noProof="0" dirty="0" smtClean="0">
                          <a:effectLst/>
                        </a:rPr>
                        <a:t>Лимон</a:t>
                      </a:r>
                      <a:r>
                        <a:rPr lang="ru-RU" sz="1600" u="none" strike="noStrike" baseline="0" noProof="0" dirty="0" smtClean="0">
                          <a:effectLst/>
                        </a:rPr>
                        <a:t> без </a:t>
                      </a:r>
                      <a:r>
                        <a:rPr lang="ru-RU" sz="1600" u="none" strike="noStrike" baseline="0" noProof="0" dirty="0" err="1" smtClean="0">
                          <a:effectLst/>
                        </a:rPr>
                        <a:t>фурокумаринов</a:t>
                      </a:r>
                      <a:endParaRPr lang="fr-FR" sz="1600" u="none" strike="noStrike" noProof="0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1600" u="none" strike="noStrike" noProof="0" dirty="0" smtClean="0">
                          <a:effectLst/>
                        </a:rPr>
                        <a:t>Гвоздичное</a:t>
                      </a:r>
                      <a:r>
                        <a:rPr lang="ru-RU" sz="1600" u="none" strike="noStrike" baseline="0" noProof="0" dirty="0" smtClean="0">
                          <a:effectLst/>
                        </a:rPr>
                        <a:t> эфирное масло</a:t>
                      </a:r>
                    </a:p>
                    <a:p>
                      <a:pPr algn="l" fontAlgn="ctr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 Коморских островов</a:t>
                      </a:r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noProof="0" dirty="0">
                          <a:effectLst/>
                        </a:rPr>
                        <a:t>50117B</a:t>
                      </a:r>
                      <a:endParaRPr lang="fr-FR" sz="1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noProof="0" dirty="0">
                          <a:effectLst/>
                        </a:rPr>
                        <a:t>AGRUMES </a:t>
                      </a:r>
                      <a:endParaRPr lang="fr-FR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baseline="0" noProof="0" dirty="0" smtClean="0">
                          <a:effectLst/>
                        </a:rPr>
                        <a:t>Эфирное масло  </a:t>
                      </a:r>
                      <a:r>
                        <a:rPr lang="ru-RU" sz="1600" u="none" strike="noStrike" baseline="0" noProof="0" dirty="0" err="1" smtClean="0">
                          <a:effectLst/>
                        </a:rPr>
                        <a:t>нероли</a:t>
                      </a:r>
                      <a:endParaRPr lang="ru-RU" sz="1600" u="none" strike="noStrike" baseline="0" noProof="0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 Коморских островов</a:t>
                      </a:r>
                      <a:endParaRPr lang="fr-FR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noProof="0" dirty="0" smtClean="0">
                          <a:effectLst/>
                        </a:rPr>
                        <a:t>50080C</a:t>
                      </a:r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noProof="0" dirty="0">
                          <a:effectLst/>
                        </a:rPr>
                        <a:t>GARDENIA</a:t>
                      </a:r>
                      <a:endParaRPr lang="fr-FR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baseline="0" noProof="0" dirty="0" smtClean="0">
                          <a:effectLst/>
                        </a:rPr>
                        <a:t>Эфирное масло  </a:t>
                      </a:r>
                      <a:r>
                        <a:rPr lang="ru-RU" sz="1600" u="none" strike="noStrike" baseline="0" noProof="0" dirty="0" err="1" smtClean="0">
                          <a:effectLst/>
                        </a:rPr>
                        <a:t>нероли</a:t>
                      </a:r>
                      <a:endParaRPr lang="ru-RU" sz="1600" u="none" strike="noStrike" baseline="0" noProof="0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 Коморских островов</a:t>
                      </a:r>
                      <a:endParaRPr lang="fr-FR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Эфирное</a:t>
                      </a:r>
                      <a:r>
                        <a:rPr lang="ru-RU" sz="16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масло экстра </a:t>
                      </a:r>
                      <a:r>
                        <a:rPr lang="ru-RU" sz="1600" b="0" i="0" u="none" strike="noStrike" baseline="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иланг</a:t>
                      </a:r>
                      <a:r>
                        <a:rPr lang="ru-RU" sz="16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baseline="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иланг</a:t>
                      </a:r>
                      <a:r>
                        <a:rPr lang="ru-RU" sz="16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 Коморских островов</a:t>
                      </a:r>
                      <a:endParaRPr lang="fr-FR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noProof="0" dirty="0">
                          <a:effectLst/>
                        </a:rPr>
                        <a:t>50051D</a:t>
                      </a:r>
                      <a:endParaRPr lang="fr-FR" sz="1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noProof="0" dirty="0">
                          <a:effectLst/>
                        </a:rPr>
                        <a:t>EARL GREY</a:t>
                      </a:r>
                      <a:endParaRPr lang="fr-FR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noProof="0" dirty="0" smtClean="0">
                          <a:effectLst/>
                        </a:rPr>
                        <a:t>Экстракт</a:t>
                      </a:r>
                      <a:r>
                        <a:rPr lang="ru-RU" sz="1600" u="none" strike="noStrike" baseline="0" noProof="0" dirty="0" smtClean="0">
                          <a:effectLst/>
                        </a:rPr>
                        <a:t> </a:t>
                      </a:r>
                      <a:r>
                        <a:rPr lang="ru-RU" sz="1600" u="none" strike="noStrike" baseline="0" noProof="0" dirty="0" err="1" smtClean="0">
                          <a:effectLst/>
                        </a:rPr>
                        <a:t>лавандина</a:t>
                      </a:r>
                      <a:endParaRPr lang="ru-RU" sz="1600" u="none" strike="noStrike" baseline="0" noProof="0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1600" u="none" strike="noStrike" baseline="0" noProof="0" dirty="0" smtClean="0">
                          <a:effectLst/>
                        </a:rPr>
                        <a:t>Экстракт перечной мяты</a:t>
                      </a:r>
                      <a:endParaRPr lang="fr-FR" sz="1600" u="none" strike="noStrike" noProof="0" dirty="0" smtClean="0">
                        <a:effectLst/>
                      </a:endParaRPr>
                    </a:p>
                  </a:txBody>
                  <a:tcPr anchor="ctr"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noProof="0" dirty="0">
                          <a:effectLst/>
                        </a:rPr>
                        <a:t>50122C</a:t>
                      </a:r>
                      <a:endParaRPr lang="fr-FR" sz="1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noProof="0" dirty="0">
                          <a:effectLst/>
                        </a:rPr>
                        <a:t>DIVINE</a:t>
                      </a:r>
                      <a:endParaRPr lang="fr-FR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noProof="0" dirty="0" smtClean="0">
                          <a:effectLst/>
                        </a:rPr>
                        <a:t>Экстракт апельсина</a:t>
                      </a:r>
                    </a:p>
                    <a:p>
                      <a:pPr algn="l" fontAlgn="ctr"/>
                      <a:r>
                        <a:rPr lang="ru-RU" sz="1600" u="none" strike="noStrike" noProof="0" dirty="0" smtClean="0">
                          <a:effectLst/>
                        </a:rPr>
                        <a:t>Экстракт пачули</a:t>
                      </a:r>
                      <a:r>
                        <a:rPr lang="fr-FR" sz="1600" u="none" strike="noStrike" noProof="0" dirty="0" smtClean="0">
                          <a:effectLst/>
                        </a:rPr>
                        <a:t> </a:t>
                      </a:r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17123" y="-15552"/>
            <a:ext cx="6329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натуральные парфюмерные 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композиции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био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косметики</a:t>
            </a:r>
            <a:endParaRPr lang="fr-F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142" y="9170536"/>
            <a:ext cx="1620000" cy="751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53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elixens_logo300DPI_q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236" y="9256901"/>
            <a:ext cx="1049234" cy="576000"/>
          </a:xfrm>
          <a:prstGeom prst="rect">
            <a:avLst/>
          </a:prstGeom>
        </p:spPr>
      </p:pic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27192" y="9272463"/>
            <a:ext cx="1920999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6A292A"/>
                </a:solidFill>
                <a:effectLst/>
                <a:uLnTx/>
                <a:uFillTx/>
                <a:latin typeface="Arial"/>
              </a:rPr>
              <a:t>FLORESSENCE SAS</a:t>
            </a:r>
            <a:endParaRPr kumimoji="0" lang="fr-FR" sz="900" b="1" i="0" u="none" strike="noStrike" kern="0" cap="none" spc="0" normalizeH="0" baseline="0" noProof="0" dirty="0">
              <a:ln>
                <a:noFill/>
              </a:ln>
              <a:solidFill>
                <a:srgbClr val="6A292A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Za La Festre </a:t>
            </a:r>
            <a:r>
              <a:rPr kumimoji="0" lang="fr-FR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Sud</a:t>
            </a:r>
          </a:p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Route </a:t>
            </a: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de </a:t>
            </a:r>
            <a:r>
              <a:rPr kumimoji="0" lang="fr-FR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Grasse - BP 26</a:t>
            </a: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F - 06530 St Cézaire s/Siagne </a:t>
            </a:r>
          </a:p>
        </p:txBody>
      </p:sp>
      <p:pic>
        <p:nvPicPr>
          <p:cNvPr id="40" name="Image 39" descr="Afaq_9001_k_outline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5" y="8291207"/>
            <a:ext cx="1656670" cy="900000"/>
          </a:xfrm>
          <a:prstGeom prst="rect">
            <a:avLst/>
          </a:prstGeom>
        </p:spPr>
      </p:pic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49125" y="9272463"/>
            <a:ext cx="3228975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6A292A"/>
                </a:solidFill>
                <a:effectLst/>
                <a:uLnTx/>
                <a:uFillTx/>
                <a:latin typeface="Arial"/>
              </a:rPr>
              <a:t>www.elixens.com</a:t>
            </a:r>
            <a:endParaRPr kumimoji="0" lang="fr-FR" sz="900" b="1" i="0" u="none" strike="noStrike" kern="0" cap="none" spc="0" normalizeH="0" baseline="0" noProof="0" dirty="0">
              <a:ln>
                <a:noFill/>
              </a:ln>
              <a:solidFill>
                <a:srgbClr val="6A292A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Tel : 00 33(0)4.93.40.59.60</a:t>
            </a:r>
          </a:p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Fax : 00 </a:t>
            </a:r>
            <a:r>
              <a:rPr kumimoji="0" lang="fr-FR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33(0)4.93.40.59.69</a:t>
            </a:r>
          </a:p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contact.floressence@elixens.com</a:t>
            </a: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559742" y="9540549"/>
            <a:ext cx="3228975" cy="30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6A292A"/>
                </a:solidFill>
                <a:effectLst/>
                <a:uLnTx/>
                <a:uFillTx/>
                <a:latin typeface="Arial"/>
              </a:rPr>
              <a:t>division compositions parfumées du groupe</a:t>
            </a:r>
          </a:p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0" cap="none" spc="0" normalizeH="0" baseline="0" noProof="0" dirty="0" smtClean="0">
                <a:ln>
                  <a:noFill/>
                </a:ln>
                <a:solidFill>
                  <a:srgbClr val="6A292A"/>
                </a:solidFill>
                <a:effectLst/>
                <a:uLnTx/>
                <a:uFillTx/>
                <a:latin typeface="Arial"/>
              </a:rPr>
              <a:t>fragrance composition division of elixens</a:t>
            </a:r>
            <a:endParaRPr kumimoji="0" lang="fr-FR" sz="900" b="1" i="1" u="none" strike="noStrike" kern="0" cap="none" spc="0" normalizeH="0" baseline="0" noProof="0" dirty="0">
              <a:ln>
                <a:noFill/>
              </a:ln>
              <a:solidFill>
                <a:srgbClr val="6A292A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44" name="Connecteur droit 43"/>
          <p:cNvCxnSpPr/>
          <p:nvPr/>
        </p:nvCxnSpPr>
        <p:spPr>
          <a:xfrm rot="5400000">
            <a:off x="1444197" y="9541854"/>
            <a:ext cx="540000" cy="0"/>
          </a:xfrm>
          <a:prstGeom prst="line">
            <a:avLst/>
          </a:prstGeom>
          <a:noFill/>
          <a:ln w="19050" cap="flat" cmpd="sng" algn="ctr">
            <a:solidFill>
              <a:srgbClr val="801200"/>
            </a:solidFill>
            <a:prstDash val="solid"/>
          </a:ln>
          <a:effectLst/>
        </p:spPr>
      </p:cxnSp>
      <p:cxnSp>
        <p:nvCxnSpPr>
          <p:cNvPr id="45" name="Connecteur droit 44"/>
          <p:cNvCxnSpPr/>
          <p:nvPr/>
        </p:nvCxnSpPr>
        <p:spPr>
          <a:xfrm rot="5400000">
            <a:off x="3380577" y="9683084"/>
            <a:ext cx="252000" cy="0"/>
          </a:xfrm>
          <a:prstGeom prst="line">
            <a:avLst/>
          </a:prstGeom>
          <a:noFill/>
          <a:ln w="19050" cap="flat" cmpd="sng" algn="ctr">
            <a:solidFill>
              <a:srgbClr val="801200"/>
            </a:solidFill>
            <a:prstDash val="solid"/>
          </a:ln>
          <a:effectLst/>
        </p:spPr>
      </p:cxnSp>
      <p:sp>
        <p:nvSpPr>
          <p:cNvPr id="1026" name="Text Box 2"/>
          <p:cNvSpPr txBox="1">
            <a:spLocks noChangeArrowheads="1"/>
          </p:cNvSpPr>
          <p:nvPr/>
        </p:nvSpPr>
        <p:spPr bwMode="auto">
          <a:xfrm rot="16200000">
            <a:off x="4832616" y="6948187"/>
            <a:ext cx="38282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/>
              <a:t>100% NAT  2014</a:t>
            </a:r>
            <a:endParaRPr kumimoji="0" lang="fr-FR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12" name="Image 11" descr="floressence300DPI_q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72" t="-16196" r="-765" b="3137"/>
          <a:stretch>
            <a:fillRect/>
          </a:stretch>
        </p:blipFill>
        <p:spPr>
          <a:xfrm>
            <a:off x="2048191" y="5385048"/>
            <a:ext cx="2520000" cy="12258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6" name="ZoneTexte 55"/>
          <p:cNvSpPr txBox="1"/>
          <p:nvPr/>
        </p:nvSpPr>
        <p:spPr>
          <a:xfrm>
            <a:off x="408012" y="-15552"/>
            <a:ext cx="6458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натуральные парфюмерные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композиции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косметики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26" r="-3989"/>
          <a:stretch/>
        </p:blipFill>
        <p:spPr>
          <a:xfrm>
            <a:off x="-148268" y="900000"/>
            <a:ext cx="7236000" cy="2517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Прямоугольник 1"/>
          <p:cNvSpPr/>
          <p:nvPr/>
        </p:nvSpPr>
        <p:spPr>
          <a:xfrm>
            <a:off x="1714500" y="3383340"/>
            <a:ext cx="3429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/>
              <a:t>Московское представительство </a:t>
            </a:r>
            <a:r>
              <a:rPr lang="ru-RU" sz="1400" i="1" dirty="0" err="1"/>
              <a:t>Флорессанс</a:t>
            </a:r>
            <a:endParaRPr lang="ru-RU" sz="1400" i="1" dirty="0"/>
          </a:p>
          <a:p>
            <a:pPr algn="ctr"/>
            <a:r>
              <a:rPr lang="en-US" sz="1400" i="1" dirty="0"/>
              <a:t>125</a:t>
            </a:r>
            <a:r>
              <a:rPr lang="ru-RU" sz="1400" i="1" dirty="0"/>
              <a:t>040 Москва, ул. Скаковая, дом 17 , </a:t>
            </a:r>
          </a:p>
          <a:p>
            <a:pPr algn="ctr"/>
            <a:r>
              <a:rPr lang="ru-RU" sz="1400" i="1" dirty="0"/>
              <a:t>офис </a:t>
            </a:r>
            <a:r>
              <a:rPr lang="ru-RU" sz="1400" i="1" dirty="0" smtClean="0"/>
              <a:t>1107</a:t>
            </a:r>
            <a:endParaRPr lang="ru-RU" sz="1400" i="1" dirty="0"/>
          </a:p>
          <a:p>
            <a:pPr algn="ctr"/>
            <a:r>
              <a:rPr lang="ru-RU" sz="1400" i="1" dirty="0"/>
              <a:t>Тел. (495) 945-22-54</a:t>
            </a:r>
          </a:p>
          <a:p>
            <a:pPr algn="ctr"/>
            <a:r>
              <a:rPr lang="ru-RU" sz="1400" i="1" dirty="0"/>
              <a:t>Тел/Факс (495) 945-54-84</a:t>
            </a:r>
          </a:p>
          <a:p>
            <a:pPr algn="ctr"/>
            <a:r>
              <a:rPr lang="en-US" sz="1400" i="1" dirty="0">
                <a:hlinkClick r:id="rId6"/>
              </a:rPr>
              <a:t>tania@floressence.ru</a:t>
            </a:r>
            <a:r>
              <a:rPr lang="ru-RU" sz="1400" i="1" dirty="0"/>
              <a:t> </a:t>
            </a:r>
            <a:r>
              <a:rPr lang="en-US" sz="1400" i="1" dirty="0"/>
              <a:t>  </a:t>
            </a:r>
            <a:r>
              <a:rPr lang="en-US" sz="1400" i="1" dirty="0">
                <a:hlinkClick r:id="rId7"/>
              </a:rPr>
              <a:t>www.floressence.ru</a:t>
            </a:r>
            <a:endParaRPr lang="ru-RU" sz="1400" i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6068</TotalTime>
  <Words>798</Words>
  <Application>Microsoft Office PowerPoint</Application>
  <PresentationFormat>Лист A4 (210x297 мм)</PresentationFormat>
  <Paragraphs>187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Thème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Antonia AT. TREVISAN</dc:creator>
  <cp:lastModifiedBy>Наталья</cp:lastModifiedBy>
  <cp:revision>370</cp:revision>
  <cp:lastPrinted>2014-09-15T12:06:10Z</cp:lastPrinted>
  <dcterms:created xsi:type="dcterms:W3CDTF">2011-03-04T09:49:54Z</dcterms:created>
  <dcterms:modified xsi:type="dcterms:W3CDTF">2014-09-15T12:50:24Z</dcterms:modified>
</cp:coreProperties>
</file>