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7" r:id="rId4"/>
    <p:sldId id="261" r:id="rId5"/>
  </p:sldIdLst>
  <p:sldSz cx="6858000" cy="9906000" type="A4"/>
  <p:notesSz cx="6864350" cy="99949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850"/>
    <a:srgbClr val="AC2C30"/>
    <a:srgbClr val="6A292A"/>
    <a:srgbClr val="009900"/>
    <a:srgbClr val="D3E0BC"/>
    <a:srgbClr val="EDC893"/>
    <a:srgbClr val="F4D67F"/>
    <a:srgbClr val="7538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98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9587-8911-45D7-BD67-0B9D6D6123D0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B28F-F376-4B62-BCB3-1641B63FA2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F8A1-F4E9-4464-B677-CD1275619FCD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6032-B729-4667-8CA2-532B56A9B2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5D5A-0DC2-44C0-B7F3-6FBC0A169CCC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EEE1-25C3-422D-8BBE-CD15767554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38813" y="9598025"/>
            <a:ext cx="611187" cy="611188"/>
          </a:xfrm>
          <a:prstGeom prst="rect">
            <a:avLst/>
          </a:prstGeom>
          <a:solidFill>
            <a:srgbClr val="F4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140325" y="9598025"/>
            <a:ext cx="612775" cy="611188"/>
          </a:xfrm>
          <a:prstGeom prst="rect">
            <a:avLst/>
          </a:prstGeom>
          <a:solidFill>
            <a:srgbClr val="D3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33900" y="9598025"/>
            <a:ext cx="612775" cy="611188"/>
          </a:xfrm>
          <a:prstGeom prst="rect">
            <a:avLst/>
          </a:prstGeom>
          <a:solidFill>
            <a:srgbClr val="EDC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933825" y="9598025"/>
            <a:ext cx="611188" cy="611188"/>
          </a:xfrm>
          <a:prstGeom prst="rect">
            <a:avLst/>
          </a:prstGeom>
          <a:solidFill>
            <a:srgbClr val="ED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20CF-08C1-42D2-8470-CBD78A0D5918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874B-AA90-402D-B41E-40B2361550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26E6-13B2-44EC-8D25-8BA923BBF177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426A-64E2-4532-A784-5FF3BA9EBE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1447-FB88-4B08-BC86-E6E782DB8E49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9BC9-3268-48ED-A946-A3439EA7B4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1AC8-644B-4704-96D6-F41B4526C8D6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65E8-DA1D-46AC-8361-0DAB4354FE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1E10-6A44-44D7-ADB3-7AE16148EE6C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673A-DB91-483E-8B59-070B362801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1F2E-80DA-4DDE-BAA8-F845AE76A656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69FD-E1B6-441D-B13C-925750FD0D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9CD8-1F3C-4827-A675-A6F3557C6D11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7C47-1367-42FC-8EA6-6A0BAB9050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1A549-1797-4C65-B410-BAAD738B0314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CC916F-2F2C-4E41-84BD-4BB20D9383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738813" y="9598025"/>
            <a:ext cx="611187" cy="611188"/>
          </a:xfrm>
          <a:prstGeom prst="rect">
            <a:avLst/>
          </a:prstGeom>
          <a:solidFill>
            <a:srgbClr val="F4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140325" y="9598025"/>
            <a:ext cx="612775" cy="611188"/>
          </a:xfrm>
          <a:prstGeom prst="rect">
            <a:avLst/>
          </a:prstGeom>
          <a:solidFill>
            <a:srgbClr val="D3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33900" y="9598025"/>
            <a:ext cx="612775" cy="611188"/>
          </a:xfrm>
          <a:prstGeom prst="rect">
            <a:avLst/>
          </a:prstGeom>
          <a:solidFill>
            <a:srgbClr val="EDC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933825" y="9598025"/>
            <a:ext cx="611188" cy="611188"/>
          </a:xfrm>
          <a:prstGeom prst="rect">
            <a:avLst/>
          </a:prstGeom>
          <a:solidFill>
            <a:srgbClr val="ED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858000" cy="720725"/>
          </a:xfrm>
          <a:prstGeom prst="rect">
            <a:avLst/>
          </a:prstGeom>
          <a:solidFill>
            <a:srgbClr val="95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hyperlink" Target="http://www.floressence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mailto:tania@floressence.ru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18" descr="iStock_000009335988Medium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42025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503603" y="6350"/>
            <a:ext cx="2348880" cy="9906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42000" r="-3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4341" name="Groupe 34"/>
          <p:cNvGrpSpPr>
            <a:grpSpLocks/>
          </p:cNvGrpSpPr>
          <p:nvPr/>
        </p:nvGrpSpPr>
        <p:grpSpPr bwMode="auto">
          <a:xfrm>
            <a:off x="4797425" y="128588"/>
            <a:ext cx="1895475" cy="4049712"/>
            <a:chOff x="4756536" y="159856"/>
            <a:chExt cx="1895274" cy="4050240"/>
          </a:xfrm>
        </p:grpSpPr>
        <p:sp>
          <p:nvSpPr>
            <p:cNvPr id="46" name="Larme 45"/>
            <p:cNvSpPr>
              <a:spLocks noChangeAspect="1"/>
            </p:cNvSpPr>
            <p:nvPr/>
          </p:nvSpPr>
          <p:spPr>
            <a:xfrm rot="18900000">
              <a:off x="4756536" y="2320725"/>
              <a:ext cx="1890513" cy="1889371"/>
            </a:xfrm>
            <a:prstGeom prst="teardrop">
              <a:avLst/>
            </a:prstGeom>
            <a:solidFill>
              <a:srgbClr val="6A292A"/>
            </a:solidFill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Larme 38"/>
            <p:cNvSpPr>
              <a:spLocks noChangeAspect="1"/>
            </p:cNvSpPr>
            <p:nvPr/>
          </p:nvSpPr>
          <p:spPr>
            <a:xfrm rot="2700000" flipV="1">
              <a:off x="4761298" y="159856"/>
              <a:ext cx="1890512" cy="188937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48" name="Image 23" descr="floressence300DPI_q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1686" y="714165"/>
              <a:ext cx="1800000" cy="83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ZoneTexte 46"/>
            <p:cNvSpPr txBox="1">
              <a:spLocks noChangeArrowheads="1"/>
            </p:cNvSpPr>
            <p:nvPr/>
          </p:nvSpPr>
          <p:spPr bwMode="auto">
            <a:xfrm>
              <a:off x="4842252" y="2477908"/>
              <a:ext cx="1727017" cy="155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600">
                <a:solidFill>
                  <a:schemeClr val="bg2"/>
                </a:solidFill>
              </a:endParaRPr>
            </a:p>
            <a:p>
              <a:pPr algn="ctr"/>
              <a:r>
                <a:rPr lang="ru-RU" sz="1600">
                  <a:solidFill>
                    <a:schemeClr val="bg2"/>
                  </a:solidFill>
                </a:rPr>
                <a:t>Парфюмерные композиции</a:t>
              </a:r>
              <a:r>
                <a:rPr lang="en-US" sz="1600">
                  <a:solidFill>
                    <a:schemeClr val="bg2"/>
                  </a:solidFill>
                </a:rPr>
                <a:t> </a:t>
              </a:r>
            </a:p>
            <a:p>
              <a:pPr algn="ctr"/>
              <a:r>
                <a:rPr lang="en-US" sz="1600">
                  <a:solidFill>
                    <a:schemeClr val="bg2"/>
                  </a:solidFill>
                </a:rPr>
                <a:t>&amp; </a:t>
              </a:r>
              <a:r>
                <a:rPr lang="ru-RU" sz="1600">
                  <a:solidFill>
                    <a:schemeClr val="bg2"/>
                  </a:solidFill>
                </a:rPr>
                <a:t>пищевые ароматизаторы</a:t>
              </a:r>
              <a:endParaRPr lang="en-US" sz="1600">
                <a:solidFill>
                  <a:schemeClr val="bg2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100">
                  <a:solidFill>
                    <a:schemeClr val="bg1"/>
                  </a:solidFill>
                </a:rPr>
                <a:t>www.elixens.com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-30163" y="8697913"/>
            <a:ext cx="6948488" cy="719137"/>
          </a:xfrm>
          <a:prstGeom prst="rect">
            <a:avLst/>
          </a:prstGeom>
          <a:solidFill>
            <a:srgbClr val="95B8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ZoneTexte 47"/>
          <p:cNvSpPr txBox="1">
            <a:spLocks noChangeArrowheads="1"/>
          </p:cNvSpPr>
          <p:nvPr/>
        </p:nvSpPr>
        <p:spPr bwMode="auto">
          <a:xfrm>
            <a:off x="188913" y="8697913"/>
            <a:ext cx="6457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C2C30"/>
                </a:solidFill>
              </a:rPr>
              <a:t>100% </a:t>
            </a:r>
            <a:r>
              <a:rPr lang="ru-RU" sz="2000" b="1">
                <a:solidFill>
                  <a:srgbClr val="AC2C30"/>
                </a:solidFill>
              </a:rPr>
              <a:t>натуральные парфюмерные </a:t>
            </a:r>
          </a:p>
          <a:p>
            <a:r>
              <a:rPr lang="ru-RU" sz="2000" b="1">
                <a:solidFill>
                  <a:srgbClr val="AC2C30"/>
                </a:solidFill>
              </a:rPr>
              <a:t>композиции  для косметики</a:t>
            </a:r>
            <a:endParaRPr lang="en-US" sz="2000" b="1">
              <a:solidFill>
                <a:srgbClr val="AC2C30"/>
              </a:solidFill>
            </a:endParaRPr>
          </a:p>
          <a:p>
            <a:endParaRPr lang="en-US" sz="1600" b="1">
              <a:solidFill>
                <a:srgbClr val="AC2C30"/>
              </a:solidFill>
            </a:endParaRPr>
          </a:p>
        </p:txBody>
      </p:sp>
      <p:pic>
        <p:nvPicPr>
          <p:cNvPr id="14344" name="Image 20" descr="iStock_000001857634Sma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1025" y="9056688"/>
            <a:ext cx="1012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 24" descr="iStock_000005460675Mediu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7425" y="9056688"/>
            <a:ext cx="814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/>
          </p:nvPr>
        </p:nvSpPr>
        <p:spPr>
          <a:xfrm>
            <a:off x="260350" y="-447675"/>
            <a:ext cx="6245225" cy="2098675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AC2C30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AC2C3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AC2C30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AC2C30"/>
                </a:solidFill>
                <a:latin typeface="Arial" charset="0"/>
              </a:rPr>
            </a:br>
            <a:r>
              <a:rPr lang="en-US" sz="2400" b="1" smtClean="0">
                <a:solidFill>
                  <a:srgbClr val="AC2C30"/>
                </a:solidFill>
              </a:rPr>
              <a:t>100% </a:t>
            </a:r>
            <a:r>
              <a:rPr lang="ru-RU" sz="2400" b="1" smtClean="0">
                <a:solidFill>
                  <a:srgbClr val="AC2C30"/>
                </a:solidFill>
              </a:rPr>
              <a:t>натуральные парфюмерные </a:t>
            </a:r>
            <a:r>
              <a:rPr lang="en-US" sz="2400" b="1" smtClean="0">
                <a:solidFill>
                  <a:srgbClr val="AC2C30"/>
                </a:solidFill>
              </a:rPr>
              <a:t/>
            </a:r>
            <a:br>
              <a:rPr lang="en-US" sz="2400" b="1" smtClean="0">
                <a:solidFill>
                  <a:srgbClr val="AC2C30"/>
                </a:solidFill>
              </a:rPr>
            </a:br>
            <a:r>
              <a:rPr lang="ru-RU" sz="2400" b="1" smtClean="0">
                <a:solidFill>
                  <a:srgbClr val="AC2C30"/>
                </a:solidFill>
              </a:rPr>
              <a:t>композиции для косметики</a:t>
            </a:r>
            <a:r>
              <a:rPr lang="en-US" sz="2400" b="1" smtClean="0">
                <a:solidFill>
                  <a:srgbClr val="AC2C30"/>
                </a:solidFill>
              </a:rPr>
              <a:t/>
            </a:r>
            <a:br>
              <a:rPr lang="en-US" sz="2400" b="1" smtClean="0">
                <a:solidFill>
                  <a:srgbClr val="AC2C30"/>
                </a:solidFill>
              </a:rPr>
            </a:br>
            <a:r>
              <a:rPr lang="ru-RU" sz="2000" i="1" smtClean="0">
                <a:solidFill>
                  <a:srgbClr val="C00000"/>
                </a:solidFill>
                <a:latin typeface="Arial" charset="0"/>
              </a:rPr>
              <a:t>Парфюмерные натуральные композиции для</a:t>
            </a:r>
            <a:br>
              <a:rPr lang="ru-RU" sz="2000" i="1" smtClean="0">
                <a:solidFill>
                  <a:srgbClr val="C00000"/>
                </a:solidFill>
                <a:latin typeface="Arial" charset="0"/>
              </a:rPr>
            </a:br>
            <a:r>
              <a:rPr lang="ru-RU" sz="2000" i="1" smtClean="0">
                <a:solidFill>
                  <a:srgbClr val="C00000"/>
                </a:solidFill>
                <a:latin typeface="Arial" charset="0"/>
              </a:rPr>
              <a:t>органической косметики</a:t>
            </a:r>
            <a:r>
              <a:rPr lang="en-US" sz="2000" i="1" smtClean="0">
                <a:solidFill>
                  <a:srgbClr val="C00000"/>
                </a:solidFill>
                <a:latin typeface="Arial" charset="0"/>
              </a:rPr>
              <a:t> </a:t>
            </a:r>
            <a:br>
              <a:rPr lang="en-US" sz="2000" i="1" smtClean="0">
                <a:solidFill>
                  <a:srgbClr val="C00000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D3E0BC"/>
                </a:solidFill>
                <a:latin typeface="Arial" charset="0"/>
              </a:rPr>
              <a:t/>
            </a:r>
            <a:br>
              <a:rPr lang="en-US" sz="2000" b="1" smtClean="0">
                <a:solidFill>
                  <a:srgbClr val="D3E0BC"/>
                </a:solidFill>
                <a:latin typeface="Arial" charset="0"/>
              </a:rPr>
            </a:br>
            <a:endParaRPr lang="ru-RU" sz="2000" b="1" smtClean="0">
              <a:solidFill>
                <a:srgbClr val="D3E0BC"/>
              </a:solidFill>
              <a:latin typeface="Arial" charset="0"/>
            </a:endParaRPr>
          </a:p>
        </p:txBody>
      </p:sp>
      <p:sp>
        <p:nvSpPr>
          <p:cNvPr id="15362" name="Rectangle 5"/>
          <p:cNvSpPr>
            <a:spLocks noGrp="1"/>
          </p:cNvSpPr>
          <p:nvPr>
            <p:ph type="body" sz="half" idx="1"/>
          </p:nvPr>
        </p:nvSpPr>
        <p:spPr>
          <a:xfrm>
            <a:off x="0" y="2289175"/>
            <a:ext cx="3500438" cy="65373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Несомненно, натуральная и органическая косметика – продукт современных технологий, выверенных рецептур.    Потребитель уверен в благотворном воздействии органичес- кой косметики на кожу. Однако, трудно совместить желание и  безопасность. Следует ли считать, что все натуральное и «альтруистическое» так необходимо и эффективно? Можно  с уверенностью утверждать, что, если продукт доставляет потребителю удовольствие, то его воздействие усиливается.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Фактор «удовольствия» при выборе косметики  приобретает решающее значение. При этом органы чувств играют важную роль: в центре восприятия – аромат –  поскольку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именно он оказывает мгновенное и непостредственное воздействие на органы чувств потребителя.</a:t>
            </a:r>
          </a:p>
        </p:txBody>
      </p:sp>
      <p:sp>
        <p:nvSpPr>
          <p:cNvPr id="15363" name="Rectangle 6"/>
          <p:cNvSpPr>
            <a:spLocks noGrp="1"/>
          </p:cNvSpPr>
          <p:nvPr>
            <p:ph type="body" sz="half" idx="2"/>
          </p:nvPr>
        </p:nvSpPr>
        <p:spPr>
          <a:xfrm>
            <a:off x="3500438" y="2289175"/>
            <a:ext cx="3357562" cy="65373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Некоторую «монотонность»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аромата эфирных масел (часто  слишком навязчивый и интенсивный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аромат)  сменили более разнообразные, ассоциативные парфюмерные композиции.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Так называемые «вкусные» ноты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(фрукты,  миндаль, мед …) внесли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 новизну в традиционную палитру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 свежих и цветочных нот.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Парфюмеры Флорессанс создали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богатую коллекцию 100%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натуральных композиций для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натуральной и органической кос-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метики. Сертифицированное органическое сырье  поступает непостредственно  от  группы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latin typeface="Arial" charset="0"/>
              </a:rPr>
              <a:t>        Elixens, </a:t>
            </a:r>
            <a:r>
              <a:rPr lang="ru-RU" sz="1200" smtClean="0">
                <a:latin typeface="Arial" charset="0"/>
              </a:rPr>
              <a:t>располагающей всеми современными технологиями отбора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и производства сырья,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аккредитованной как член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Ассоциации Био Партнеров (</a:t>
            </a:r>
            <a:r>
              <a:rPr lang="en-US" sz="1200" smtClean="0">
                <a:latin typeface="Arial" charset="0"/>
              </a:rPr>
              <a:t>Bio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latin typeface="Arial" charset="0"/>
              </a:rPr>
              <a:t>        Partenaire Association for Organic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latin typeface="Arial" charset="0"/>
              </a:rPr>
              <a:t>        Solidarity). </a:t>
            </a:r>
            <a:r>
              <a:rPr lang="ru-RU" sz="1200" smtClean="0">
                <a:latin typeface="Arial" charset="0"/>
              </a:rPr>
              <a:t>Коллекция натураль-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ных отдушек Флорессанс пред-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ставлена самыми разнообразными ароматами: от просто ароматических до сложных</a:t>
            </a:r>
            <a:r>
              <a:rPr lang="en-US" sz="1200" smtClean="0">
                <a:latin typeface="Arial" charset="0"/>
              </a:rPr>
              <a:t>  </a:t>
            </a:r>
            <a:r>
              <a:rPr lang="ru-RU" sz="1200" smtClean="0">
                <a:latin typeface="Arial" charset="0"/>
              </a:rPr>
              <a:t>  нот гурмана.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 </a:t>
            </a:r>
            <a:endParaRPr lang="en-US" sz="12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latin typeface="Arial" charset="0"/>
              </a:rPr>
              <a:t>         </a:t>
            </a:r>
            <a:r>
              <a:rPr lang="ru-RU" sz="1200" smtClean="0">
                <a:latin typeface="Arial" charset="0"/>
              </a:rPr>
              <a:t>Особое внимание Флорессанс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 уделяет гипоаллергенным версиям,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 норма ввода для косметики –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Arial" charset="0"/>
              </a:rPr>
              <a:t>         0,1- 0,3%. </a:t>
            </a:r>
          </a:p>
        </p:txBody>
      </p:sp>
      <p:sp>
        <p:nvSpPr>
          <p:cNvPr id="11" name="Larme 10"/>
          <p:cNvSpPr/>
          <p:nvPr/>
        </p:nvSpPr>
        <p:spPr>
          <a:xfrm rot="5400000">
            <a:off x="404813" y="1928813"/>
            <a:ext cx="2879725" cy="2879725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arme 23"/>
          <p:cNvSpPr>
            <a:spLocks noChangeAspect="1"/>
          </p:cNvSpPr>
          <p:nvPr/>
        </p:nvSpPr>
        <p:spPr>
          <a:xfrm rot="5400000">
            <a:off x="353219" y="1743869"/>
            <a:ext cx="1390650" cy="1389062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Larme 24"/>
          <p:cNvSpPr>
            <a:spLocks noChangeAspect="1"/>
          </p:cNvSpPr>
          <p:nvPr/>
        </p:nvSpPr>
        <p:spPr>
          <a:xfrm>
            <a:off x="682625" y="3211513"/>
            <a:ext cx="1058863" cy="1058862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549275" y="3440113"/>
            <a:ext cx="112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Цветочный,</a:t>
            </a:r>
          </a:p>
          <a:p>
            <a:pPr algn="r"/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фруктовый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" name="Larme 28"/>
          <p:cNvSpPr>
            <a:spLocks noChangeAspect="1"/>
          </p:cNvSpPr>
          <p:nvPr/>
        </p:nvSpPr>
        <p:spPr>
          <a:xfrm flipH="1">
            <a:off x="1824038" y="3211513"/>
            <a:ext cx="1060450" cy="1058862"/>
          </a:xfrm>
          <a:prstGeom prst="teardrop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31" name="Larme 30"/>
          <p:cNvSpPr>
            <a:spLocks noChangeAspect="1"/>
          </p:cNvSpPr>
          <p:nvPr/>
        </p:nvSpPr>
        <p:spPr>
          <a:xfrm rot="5400000">
            <a:off x="332582" y="4799806"/>
            <a:ext cx="1390650" cy="1389063"/>
          </a:xfrm>
          <a:prstGeom prst="teardrop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Larme 31"/>
          <p:cNvSpPr>
            <a:spLocks noChangeAspect="1"/>
          </p:cNvSpPr>
          <p:nvPr/>
        </p:nvSpPr>
        <p:spPr>
          <a:xfrm>
            <a:off x="692150" y="6248400"/>
            <a:ext cx="1058863" cy="1057275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36" name="Larme 35"/>
          <p:cNvSpPr>
            <a:spLocks noChangeAspect="1"/>
          </p:cNvSpPr>
          <p:nvPr/>
        </p:nvSpPr>
        <p:spPr>
          <a:xfrm flipH="1">
            <a:off x="1803400" y="6267450"/>
            <a:ext cx="1060450" cy="1057275"/>
          </a:xfrm>
          <a:prstGeom prst="teardrop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16392" name="Rectangle 58"/>
          <p:cNvSpPr>
            <a:spLocks noChangeArrowheads="1"/>
          </p:cNvSpPr>
          <p:nvPr/>
        </p:nvSpPr>
        <p:spPr bwMode="auto">
          <a:xfrm>
            <a:off x="3487738" y="920750"/>
            <a:ext cx="31686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Предложение</a:t>
            </a:r>
          </a:p>
          <a:p>
            <a:r>
              <a:rPr lang="en-US" sz="2000" b="1">
                <a:solidFill>
                  <a:srgbClr val="C00000"/>
                </a:solidFill>
              </a:rPr>
              <a:t>FLORESSENCE </a:t>
            </a:r>
          </a:p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16393" name="Image 59" descr="floressence300DPI_q.jpg"/>
          <p:cNvPicPr>
            <a:picLocks noChangeAspect="1"/>
          </p:cNvPicPr>
          <p:nvPr/>
        </p:nvPicPr>
        <p:blipFill>
          <a:blip r:embed="rId6"/>
          <a:srcRect l="-6873" t="-16196" r="-764" b="3137"/>
          <a:stretch>
            <a:fillRect/>
          </a:stretch>
        </p:blipFill>
        <p:spPr bwMode="auto">
          <a:xfrm>
            <a:off x="4787900" y="8807450"/>
            <a:ext cx="1584325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2" name="Larme 61"/>
          <p:cNvSpPr>
            <a:spLocks noChangeAspect="1"/>
          </p:cNvSpPr>
          <p:nvPr/>
        </p:nvSpPr>
        <p:spPr>
          <a:xfrm rot="5400000">
            <a:off x="3529013" y="1757363"/>
            <a:ext cx="1389062" cy="1389062"/>
          </a:xfrm>
          <a:prstGeom prst="teardrop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Larme 62"/>
          <p:cNvSpPr>
            <a:spLocks noChangeAspect="1"/>
          </p:cNvSpPr>
          <p:nvPr/>
        </p:nvSpPr>
        <p:spPr>
          <a:xfrm>
            <a:off x="3860800" y="3224213"/>
            <a:ext cx="1058863" cy="1058862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67" name="Larme 66"/>
          <p:cNvSpPr>
            <a:spLocks noChangeAspect="1"/>
          </p:cNvSpPr>
          <p:nvPr/>
        </p:nvSpPr>
        <p:spPr>
          <a:xfrm flipH="1">
            <a:off x="5018088" y="3219450"/>
            <a:ext cx="1060450" cy="1058863"/>
          </a:xfrm>
          <a:prstGeom prst="teardrop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16397" name="ZoneTexte 36"/>
          <p:cNvSpPr txBox="1">
            <a:spLocks noChangeArrowheads="1"/>
          </p:cNvSpPr>
          <p:nvPr/>
        </p:nvSpPr>
        <p:spPr bwMode="auto">
          <a:xfrm>
            <a:off x="407988" y="-15875"/>
            <a:ext cx="6457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C2C30"/>
                </a:solidFill>
              </a:rPr>
              <a:t>100% </a:t>
            </a:r>
            <a:r>
              <a:rPr lang="ru-RU" sz="2000" b="1">
                <a:solidFill>
                  <a:srgbClr val="AC2C30"/>
                </a:solidFill>
              </a:rPr>
              <a:t>натуральные парфюмерные</a:t>
            </a:r>
          </a:p>
          <a:p>
            <a:r>
              <a:rPr lang="ru-RU" sz="2000" b="1">
                <a:solidFill>
                  <a:srgbClr val="AC2C30"/>
                </a:solidFill>
              </a:rPr>
              <a:t>композиции  для косметики</a:t>
            </a:r>
            <a:endParaRPr lang="en-US" sz="2000" b="1">
              <a:solidFill>
                <a:srgbClr val="AC2C30"/>
              </a:solidFill>
            </a:endParaRPr>
          </a:p>
          <a:p>
            <a:endParaRPr lang="en-US" sz="1600" b="1">
              <a:solidFill>
                <a:srgbClr val="AC2C30"/>
              </a:solidFill>
            </a:endParaRPr>
          </a:p>
        </p:txBody>
      </p:sp>
      <p:sp>
        <p:nvSpPr>
          <p:cNvPr id="27" name="Larme 26"/>
          <p:cNvSpPr>
            <a:spLocks noChangeAspect="1"/>
          </p:cNvSpPr>
          <p:nvPr/>
        </p:nvSpPr>
        <p:spPr>
          <a:xfrm rot="16200000" flipH="1">
            <a:off x="1824038" y="1747838"/>
            <a:ext cx="1390650" cy="1390650"/>
          </a:xfrm>
          <a:prstGeom prst="teardrop">
            <a:avLst/>
          </a:prstGeom>
          <a:solidFill>
            <a:srgbClr val="95B850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9" name="Rectangle 26"/>
          <p:cNvSpPr>
            <a:spLocks noChangeArrowheads="1"/>
          </p:cNvSpPr>
          <p:nvPr/>
        </p:nvSpPr>
        <p:spPr bwMode="auto">
          <a:xfrm flipH="1">
            <a:off x="1341438" y="2073275"/>
            <a:ext cx="1847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50125C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JASMINE</a:t>
            </a:r>
          </a:p>
        </p:txBody>
      </p:sp>
      <p:sp>
        <p:nvSpPr>
          <p:cNvPr id="34" name="Larme 33"/>
          <p:cNvSpPr>
            <a:spLocks noChangeAspect="1"/>
          </p:cNvSpPr>
          <p:nvPr/>
        </p:nvSpPr>
        <p:spPr>
          <a:xfrm rot="16200000" flipH="1">
            <a:off x="1803400" y="4803775"/>
            <a:ext cx="1390650" cy="1390650"/>
          </a:xfrm>
          <a:prstGeom prst="teardrop">
            <a:avLst/>
          </a:prstGeom>
          <a:solidFill>
            <a:srgbClr val="95B850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Larme 64"/>
          <p:cNvSpPr>
            <a:spLocks noChangeAspect="1"/>
          </p:cNvSpPr>
          <p:nvPr/>
        </p:nvSpPr>
        <p:spPr>
          <a:xfrm rot="16200000" flipH="1">
            <a:off x="5018088" y="1760538"/>
            <a:ext cx="1390650" cy="1390650"/>
          </a:xfrm>
          <a:prstGeom prst="teardrop">
            <a:avLst/>
          </a:prstGeom>
          <a:solidFill>
            <a:srgbClr val="95B850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49275" y="6537325"/>
            <a:ext cx="1174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rgbClr val="C00000"/>
                </a:solidFill>
                <a:latin typeface="Arial Unicode MS" pitchFamily="34" charset="-128"/>
              </a:rPr>
              <a:t>Фруктовый</a:t>
            </a:r>
            <a:endParaRPr lang="en-US" sz="1200" b="1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 flipH="1">
            <a:off x="1322388" y="5167313"/>
            <a:ext cx="18478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50128B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MANGUE 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ARGAN</a:t>
            </a:r>
          </a:p>
        </p:txBody>
      </p:sp>
      <p:sp>
        <p:nvSpPr>
          <p:cNvPr id="16404" name="Rectangle 18"/>
          <p:cNvSpPr>
            <a:spLocks noChangeArrowheads="1"/>
          </p:cNvSpPr>
          <p:nvPr/>
        </p:nvSpPr>
        <p:spPr bwMode="auto">
          <a:xfrm>
            <a:off x="3860800" y="3368675"/>
            <a:ext cx="11604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Аромати-ческий</a:t>
            </a:r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 фруктовый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405" name="Rectangle 26"/>
          <p:cNvSpPr>
            <a:spLocks noChangeArrowheads="1"/>
          </p:cNvSpPr>
          <p:nvPr/>
        </p:nvSpPr>
        <p:spPr bwMode="auto">
          <a:xfrm flipH="1">
            <a:off x="4475163" y="2092325"/>
            <a:ext cx="1847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50121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SORBET</a:t>
            </a:r>
          </a:p>
        </p:txBody>
      </p:sp>
      <p:sp>
        <p:nvSpPr>
          <p:cNvPr id="54" name="Larme 53"/>
          <p:cNvSpPr>
            <a:spLocks noChangeAspect="1"/>
          </p:cNvSpPr>
          <p:nvPr/>
        </p:nvSpPr>
        <p:spPr>
          <a:xfrm rot="5400000">
            <a:off x="3545682" y="4809331"/>
            <a:ext cx="1390650" cy="1389063"/>
          </a:xfrm>
          <a:prstGeom prst="teardrop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Larme 54"/>
          <p:cNvSpPr>
            <a:spLocks noChangeAspect="1"/>
          </p:cNvSpPr>
          <p:nvPr/>
        </p:nvSpPr>
        <p:spPr>
          <a:xfrm>
            <a:off x="3860800" y="6248400"/>
            <a:ext cx="1058863" cy="1058863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56" name="Larme 55"/>
          <p:cNvSpPr>
            <a:spLocks noChangeAspect="1"/>
          </p:cNvSpPr>
          <p:nvPr/>
        </p:nvSpPr>
        <p:spPr>
          <a:xfrm flipH="1">
            <a:off x="5035550" y="6270625"/>
            <a:ext cx="1060450" cy="1058863"/>
          </a:xfrm>
          <a:prstGeom prst="teardrop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57" name="Larme 56"/>
          <p:cNvSpPr>
            <a:spLocks noChangeAspect="1"/>
          </p:cNvSpPr>
          <p:nvPr/>
        </p:nvSpPr>
        <p:spPr>
          <a:xfrm rot="16200000" flipH="1">
            <a:off x="5035550" y="4811713"/>
            <a:ext cx="1390650" cy="1390650"/>
          </a:xfrm>
          <a:prstGeom prst="teardrop">
            <a:avLst/>
          </a:prstGeom>
          <a:solidFill>
            <a:srgbClr val="95B850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410" name="Rectangle 18"/>
          <p:cNvSpPr>
            <a:spLocks noChangeArrowheads="1"/>
          </p:cNvSpPr>
          <p:nvPr/>
        </p:nvSpPr>
        <p:spPr bwMode="auto">
          <a:xfrm>
            <a:off x="3789363" y="66087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Фруктовый</a:t>
            </a:r>
            <a:endParaRPr lang="en-US" sz="1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411" name="Rectangle 26"/>
          <p:cNvSpPr>
            <a:spLocks noChangeArrowheads="1"/>
          </p:cNvSpPr>
          <p:nvPr/>
        </p:nvSpPr>
        <p:spPr bwMode="auto">
          <a:xfrm flipH="1">
            <a:off x="4941888" y="5184775"/>
            <a:ext cx="13985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50110E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GRENADE AMANDE</a:t>
            </a:r>
          </a:p>
        </p:txBody>
      </p:sp>
      <p:sp>
        <p:nvSpPr>
          <p:cNvPr id="16412" name="Text Box 224"/>
          <p:cNvSpPr txBox="1">
            <a:spLocks noChangeArrowheads="1"/>
          </p:cNvSpPr>
          <p:nvPr/>
        </p:nvSpPr>
        <p:spPr bwMode="auto">
          <a:xfrm>
            <a:off x="404813" y="7702550"/>
            <a:ext cx="5976937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95B8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solidFill>
                  <a:srgbClr val="009900"/>
                </a:solidFill>
                <a:latin typeface="Arial Unicode MS" pitchFamily="34" charset="-128"/>
              </a:rPr>
              <a:t>Все указанные парфюмерные     композиции созданы из </a:t>
            </a:r>
            <a:r>
              <a:rPr lang="en-US" sz="2000" i="1">
                <a:solidFill>
                  <a:srgbClr val="009900"/>
                </a:solidFill>
                <a:latin typeface="Arial Unicode MS" pitchFamily="34" charset="-128"/>
              </a:rPr>
              <a:t>100% </a:t>
            </a:r>
            <a:r>
              <a:rPr lang="ru-RU" sz="2000" i="1">
                <a:solidFill>
                  <a:srgbClr val="009900"/>
                </a:solidFill>
                <a:latin typeface="Arial Unicode MS" pitchFamily="34" charset="-128"/>
              </a:rPr>
              <a:t> натуральных компонентов и могут быть использованы для 100% натуральной и/или органической косметики </a:t>
            </a:r>
            <a:r>
              <a:rPr lang="en-US" sz="2000" i="1">
                <a:solidFill>
                  <a:srgbClr val="009900"/>
                </a:solidFill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15" descr="elixens_logo300DPI_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563" y="8913813"/>
            <a:ext cx="10493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11138" y="8929688"/>
            <a:ext cx="192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kern="0" dirty="0">
                <a:solidFill>
                  <a:srgbClr val="6A292A"/>
                </a:solidFill>
                <a:latin typeface="Arial"/>
                <a:cs typeface="+mn-cs"/>
              </a:rPr>
              <a:t>FLORESSENCE SAS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Za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La </a:t>
            </a: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Festre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Sud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Route de Grasse - BP 26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F - 06530 St </a:t>
            </a: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Cézaire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s/</a:t>
            </a: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Siagne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</a:t>
            </a:r>
          </a:p>
        </p:txBody>
      </p:sp>
      <p:pic>
        <p:nvPicPr>
          <p:cNvPr id="17411" name="Image 39" descr="Afaq_9001_k_outlin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8048625"/>
            <a:ext cx="1657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33563" y="8929688"/>
            <a:ext cx="3228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kern="0" dirty="0">
                <a:solidFill>
                  <a:srgbClr val="6A292A"/>
                </a:solidFill>
                <a:latin typeface="Arial"/>
                <a:cs typeface="+mn-cs"/>
              </a:rPr>
              <a:t>www.elixens.com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Tel : 00 33(0)4.93.40.59.60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Fax : 00 33(0)4.93.40.59.69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contact.floressence@elixens.com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644900" y="9196388"/>
            <a:ext cx="322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kern="0" dirty="0">
                <a:solidFill>
                  <a:srgbClr val="6A292A"/>
                </a:solidFill>
                <a:latin typeface="Arial"/>
                <a:cs typeface="+mn-cs"/>
              </a:rPr>
              <a:t>division compositions parfumées du groupe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i="1" kern="0" dirty="0">
                <a:solidFill>
                  <a:srgbClr val="6A292A"/>
                </a:solidFill>
                <a:latin typeface="Arial"/>
                <a:cs typeface="+mn-cs"/>
              </a:rPr>
              <a:t>fragrance composition division of </a:t>
            </a:r>
            <a:r>
              <a:rPr lang="fr-FR" sz="900" b="1" i="1" kern="0" dirty="0" err="1">
                <a:solidFill>
                  <a:srgbClr val="6A292A"/>
                </a:solidFill>
                <a:latin typeface="Arial"/>
                <a:cs typeface="+mn-cs"/>
              </a:rPr>
              <a:t>elixens</a:t>
            </a:r>
            <a:endParaRPr lang="fr-FR" sz="900" b="1" i="1" kern="0" dirty="0">
              <a:solidFill>
                <a:srgbClr val="6A292A"/>
              </a:solidFill>
              <a:latin typeface="Arial"/>
              <a:cs typeface="+mn-cs"/>
            </a:endParaRPr>
          </a:p>
        </p:txBody>
      </p:sp>
      <p:cxnSp>
        <p:nvCxnSpPr>
          <p:cNvPr id="17414" name="Connecteur droit 43"/>
          <p:cNvCxnSpPr>
            <a:cxnSpLocks noChangeShapeType="1"/>
          </p:cNvCxnSpPr>
          <p:nvPr/>
        </p:nvCxnSpPr>
        <p:spPr bwMode="auto">
          <a:xfrm rot="5400000">
            <a:off x="1511300" y="9197975"/>
            <a:ext cx="539750" cy="0"/>
          </a:xfrm>
          <a:prstGeom prst="line">
            <a:avLst/>
          </a:prstGeom>
          <a:noFill/>
          <a:ln w="19050" algn="ctr">
            <a:solidFill>
              <a:srgbClr val="801200"/>
            </a:solidFill>
            <a:round/>
            <a:headEnd/>
            <a:tailEnd/>
          </a:ln>
        </p:spPr>
      </p:cxnSp>
      <p:cxnSp>
        <p:nvCxnSpPr>
          <p:cNvPr id="17415" name="Connecteur droit 44"/>
          <p:cNvCxnSpPr>
            <a:cxnSpLocks noChangeShapeType="1"/>
          </p:cNvCxnSpPr>
          <p:nvPr/>
        </p:nvCxnSpPr>
        <p:spPr bwMode="auto">
          <a:xfrm rot="5400000">
            <a:off x="3464718" y="9340057"/>
            <a:ext cx="252413" cy="0"/>
          </a:xfrm>
          <a:prstGeom prst="line">
            <a:avLst/>
          </a:prstGeom>
          <a:noFill/>
          <a:ln w="19050" algn="ctr">
            <a:solidFill>
              <a:srgbClr val="801200"/>
            </a:solidFill>
            <a:round/>
            <a:headEnd/>
            <a:tailEnd/>
          </a:ln>
        </p:spPr>
      </p:cxnSp>
      <p:sp>
        <p:nvSpPr>
          <p:cNvPr id="17416" name="Text Box 2"/>
          <p:cNvSpPr txBox="1">
            <a:spLocks noChangeArrowheads="1"/>
          </p:cNvSpPr>
          <p:nvPr/>
        </p:nvSpPr>
        <p:spPr bwMode="auto">
          <a:xfrm rot="-5400000">
            <a:off x="4805363" y="6800850"/>
            <a:ext cx="3829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100% nat COSMETICS IN-COSM Barcelona 2012</a:t>
            </a:r>
            <a:endParaRPr lang="fr-FR" sz="2800" b="1">
              <a:latin typeface="Calibri" pitchFamily="34" charset="0"/>
            </a:endParaRPr>
          </a:p>
        </p:txBody>
      </p:sp>
      <p:pic>
        <p:nvPicPr>
          <p:cNvPr id="17417" name="Image 11" descr="floressence300DPI_q.jpg"/>
          <p:cNvPicPr>
            <a:picLocks noChangeAspect="1"/>
          </p:cNvPicPr>
          <p:nvPr/>
        </p:nvPicPr>
        <p:blipFill>
          <a:blip r:embed="rId4"/>
          <a:srcRect l="-6873" t="-16196" r="-764" b="3137"/>
          <a:stretch>
            <a:fillRect/>
          </a:stretch>
        </p:blipFill>
        <p:spPr bwMode="auto">
          <a:xfrm>
            <a:off x="2420938" y="6321425"/>
            <a:ext cx="208915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25" name="Espace réservé du contenu 3"/>
          <p:cNvSpPr txBox="1">
            <a:spLocks/>
          </p:cNvSpPr>
          <p:nvPr/>
        </p:nvSpPr>
        <p:spPr bwMode="auto">
          <a:xfrm>
            <a:off x="3429000" y="1639888"/>
            <a:ext cx="30591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1200" b="1" i="1">
                <a:solidFill>
                  <a:srgbClr val="95B850"/>
                </a:solidFill>
              </a:rPr>
              <a:t>Для представленных на этой странице референций не требуется вынос на этикетку при вводе в продукт менее</a:t>
            </a:r>
            <a:r>
              <a:rPr lang="en-US" sz="1200" b="1" i="1">
                <a:solidFill>
                  <a:srgbClr val="95B850"/>
                </a:solidFill>
              </a:rPr>
              <a:t> 0.3% </a:t>
            </a:r>
            <a:r>
              <a:rPr lang="ru-RU" sz="1200" b="1" i="1">
                <a:solidFill>
                  <a:srgbClr val="95B850"/>
                </a:solidFill>
              </a:rPr>
              <a:t>для белой косметики.</a:t>
            </a:r>
          </a:p>
          <a:p>
            <a:pPr algn="just">
              <a:buFont typeface="Arial" charset="0"/>
              <a:buNone/>
            </a:pPr>
            <a:r>
              <a:rPr lang="ru-RU" sz="1200" b="1" i="1">
                <a:solidFill>
                  <a:srgbClr val="95B850"/>
                </a:solidFill>
              </a:rPr>
              <a:t>Наша лаборатория постоянно</a:t>
            </a:r>
          </a:p>
          <a:p>
            <a:pPr algn="just">
              <a:buFont typeface="Arial" charset="0"/>
              <a:buNone/>
            </a:pPr>
            <a:r>
              <a:rPr lang="ru-RU" sz="1200" b="1" i="1">
                <a:solidFill>
                  <a:srgbClr val="95B850"/>
                </a:solidFill>
              </a:rPr>
              <a:t>расширяет список референций</a:t>
            </a:r>
          </a:p>
          <a:p>
            <a:pPr algn="just">
              <a:buFont typeface="Arial" charset="0"/>
              <a:buNone/>
            </a:pPr>
            <a:r>
              <a:rPr lang="en-US" sz="1200" b="1" i="1">
                <a:solidFill>
                  <a:srgbClr val="95B850"/>
                </a:solidFill>
              </a:rPr>
              <a:t>Light 26 </a:t>
            </a:r>
            <a:r>
              <a:rPr lang="ru-RU" sz="1200" b="1" i="1">
                <a:solidFill>
                  <a:srgbClr val="95B850"/>
                </a:solidFill>
              </a:rPr>
              <a:t>и в случае необходимости</a:t>
            </a:r>
          </a:p>
          <a:p>
            <a:pPr algn="just">
              <a:buFont typeface="Arial" charset="0"/>
              <a:buNone/>
            </a:pPr>
            <a:r>
              <a:rPr lang="ru-RU" sz="1200" b="1" i="1">
                <a:solidFill>
                  <a:srgbClr val="95B850"/>
                </a:solidFill>
              </a:rPr>
              <a:t>адаптирует парфюмерные композиции для гипоаллергенной косметики.</a:t>
            </a:r>
          </a:p>
          <a:p>
            <a:pPr algn="just">
              <a:buFont typeface="Arial" charset="0"/>
              <a:buNone/>
            </a:pPr>
            <a:endParaRPr lang="en-US" sz="1200" b="1" i="1">
              <a:solidFill>
                <a:srgbClr val="95B850"/>
              </a:solidFill>
            </a:endParaRPr>
          </a:p>
          <a:p>
            <a:pPr algn="just">
              <a:buFont typeface="Arial" charset="0"/>
              <a:buNone/>
            </a:pPr>
            <a:endParaRPr lang="en-US" sz="1200">
              <a:solidFill>
                <a:srgbClr val="95B850"/>
              </a:solidFill>
            </a:endParaRPr>
          </a:p>
          <a:p>
            <a:pPr algn="just">
              <a:buFont typeface="Arial" charset="0"/>
              <a:buNone/>
            </a:pPr>
            <a:r>
              <a:rPr lang="en-US" sz="1200">
                <a:solidFill>
                  <a:srgbClr val="95B850"/>
                </a:solidFill>
              </a:rPr>
              <a:t>                                                                   </a:t>
            </a:r>
          </a:p>
        </p:txBody>
      </p:sp>
      <p:sp>
        <p:nvSpPr>
          <p:cNvPr id="17426" name="Rectangle 50"/>
          <p:cNvSpPr>
            <a:spLocks noChangeArrowheads="1"/>
          </p:cNvSpPr>
          <p:nvPr/>
        </p:nvSpPr>
        <p:spPr bwMode="auto">
          <a:xfrm>
            <a:off x="3490913" y="920750"/>
            <a:ext cx="31686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Предложение</a:t>
            </a:r>
          </a:p>
          <a:p>
            <a:r>
              <a:rPr lang="en-US" sz="2000" b="1">
                <a:solidFill>
                  <a:srgbClr val="C00000"/>
                </a:solidFill>
              </a:rPr>
              <a:t>FLORESSENCE </a:t>
            </a: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3" name="Larme 52"/>
          <p:cNvSpPr>
            <a:spLocks noChangeAspect="1"/>
          </p:cNvSpPr>
          <p:nvPr/>
        </p:nvSpPr>
        <p:spPr>
          <a:xfrm rot="5400000">
            <a:off x="3572669" y="3904457"/>
            <a:ext cx="1390650" cy="1389062"/>
          </a:xfrm>
          <a:prstGeom prst="teardrop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Larme 53"/>
          <p:cNvSpPr>
            <a:spLocks noChangeAspect="1"/>
          </p:cNvSpPr>
          <p:nvPr/>
        </p:nvSpPr>
        <p:spPr>
          <a:xfrm>
            <a:off x="3900488" y="5365750"/>
            <a:ext cx="1058862" cy="1058863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55" name="Larme 54"/>
          <p:cNvSpPr>
            <a:spLocks noChangeAspect="1"/>
          </p:cNvSpPr>
          <p:nvPr/>
        </p:nvSpPr>
        <p:spPr>
          <a:xfrm flipH="1">
            <a:off x="5062968" y="5365472"/>
            <a:ext cx="1059852" cy="1058684"/>
          </a:xfrm>
          <a:prstGeom prst="teardrop">
            <a:avLst/>
          </a:prstGeom>
          <a:blipFill dpi="0" rotWithShape="0">
            <a:blip r:embed="rId6" cstate="print"/>
            <a:srcRect/>
            <a:stretch>
              <a:fillRect t="-46000"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17432" name="ZoneTexte 55"/>
          <p:cNvSpPr txBox="1">
            <a:spLocks noChangeArrowheads="1"/>
          </p:cNvSpPr>
          <p:nvPr/>
        </p:nvSpPr>
        <p:spPr bwMode="auto">
          <a:xfrm>
            <a:off x="400050" y="0"/>
            <a:ext cx="6457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AC2C30"/>
                </a:solidFill>
              </a:rPr>
              <a:t>100% </a:t>
            </a:r>
            <a:r>
              <a:rPr lang="ru-RU" sz="2000" b="1">
                <a:solidFill>
                  <a:srgbClr val="AC2C30"/>
                </a:solidFill>
              </a:rPr>
              <a:t>натуральные парфюмерные</a:t>
            </a:r>
            <a:endParaRPr lang="en-US" sz="2000" b="1">
              <a:solidFill>
                <a:srgbClr val="AC2C30"/>
              </a:solidFill>
            </a:endParaRPr>
          </a:p>
          <a:p>
            <a:r>
              <a:rPr lang="ru-RU" sz="2000" b="1">
                <a:solidFill>
                  <a:srgbClr val="AC2C30"/>
                </a:solidFill>
              </a:rPr>
              <a:t>композиции для косметики</a:t>
            </a:r>
          </a:p>
          <a:p>
            <a:endParaRPr lang="en-US" sz="2000" b="1">
              <a:solidFill>
                <a:srgbClr val="AC2C30"/>
              </a:solidFill>
            </a:endParaRPr>
          </a:p>
          <a:p>
            <a:endParaRPr lang="en-US" sz="1600" b="1">
              <a:solidFill>
                <a:srgbClr val="AC2C30"/>
              </a:solidFill>
            </a:endParaRPr>
          </a:p>
        </p:txBody>
      </p: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476250" y="1136650"/>
            <a:ext cx="2740025" cy="2159000"/>
            <a:chOff x="299" y="1096"/>
            <a:chExt cx="1726" cy="1591"/>
          </a:xfrm>
        </p:grpSpPr>
        <p:sp>
          <p:nvSpPr>
            <p:cNvPr id="37" name="Larme 36"/>
            <p:cNvSpPr>
              <a:spLocks noChangeAspect="1"/>
            </p:cNvSpPr>
            <p:nvPr/>
          </p:nvSpPr>
          <p:spPr>
            <a:xfrm rot="5400000">
              <a:off x="261" y="1134"/>
              <a:ext cx="875" cy="799"/>
            </a:xfrm>
            <a:prstGeom prst="teardrop">
              <a:avLst/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cmpd="sng">
              <a:solidFill>
                <a:srgbClr val="95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Larme 37"/>
            <p:cNvSpPr>
              <a:spLocks noChangeAspect="1"/>
            </p:cNvSpPr>
            <p:nvPr/>
          </p:nvSpPr>
          <p:spPr>
            <a:xfrm>
              <a:off x="488" y="2020"/>
              <a:ext cx="609" cy="667"/>
            </a:xfrm>
            <a:prstGeom prst="teardrop">
              <a:avLst/>
            </a:prstGeom>
            <a:solidFill>
              <a:srgbClr val="95B850"/>
            </a:solidFill>
            <a:ln w="28575">
              <a:solidFill>
                <a:srgbClr val="95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latin typeface="MS Reference Sans Serif" pitchFamily="34" charset="0"/>
              </a:endParaRPr>
            </a:p>
          </p:txBody>
        </p:sp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369" y="2213"/>
              <a:ext cx="72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200" b="1">
                  <a:solidFill>
                    <a:srgbClr val="C00000"/>
                  </a:solidFill>
                  <a:latin typeface="Calibri" pitchFamily="34" charset="0"/>
                </a:rPr>
                <a:t>Фруктовый</a:t>
              </a:r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46" name="Larme 45"/>
            <p:cNvSpPr>
              <a:spLocks noChangeAspect="1"/>
            </p:cNvSpPr>
            <p:nvPr/>
          </p:nvSpPr>
          <p:spPr>
            <a:xfrm flipH="1">
              <a:off x="1207" y="2020"/>
              <a:ext cx="610" cy="667"/>
            </a:xfrm>
            <a:prstGeom prst="teardrop">
              <a:avLst/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28575">
              <a:solidFill>
                <a:srgbClr val="95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latin typeface="MS Reference Sans Serif" pitchFamily="34" charset="0"/>
              </a:endParaRPr>
            </a:p>
          </p:txBody>
        </p:sp>
        <p:sp>
          <p:nvSpPr>
            <p:cNvPr id="57" name="Larme 56"/>
            <p:cNvSpPr>
              <a:spLocks noChangeAspect="1"/>
            </p:cNvSpPr>
            <p:nvPr/>
          </p:nvSpPr>
          <p:spPr>
            <a:xfrm rot="16200000" flipH="1">
              <a:off x="1187" y="1137"/>
              <a:ext cx="875" cy="800"/>
            </a:xfrm>
            <a:prstGeom prst="teardrop">
              <a:avLst/>
            </a:prstGeom>
            <a:solidFill>
              <a:srgbClr val="95B850"/>
            </a:solidFill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 flipH="1">
              <a:off x="950" y="1303"/>
              <a:ext cx="106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</a:rPr>
                <a:t>50110B</a:t>
              </a:r>
            </a:p>
            <a:p>
              <a:pPr algn="r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</a:rPr>
                <a:t>FRUITS ROUGES</a:t>
              </a:r>
            </a:p>
            <a:p>
              <a:pPr algn="r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</a:rPr>
                <a:t> / LIGHT</a:t>
              </a:r>
            </a:p>
          </p:txBody>
        </p:sp>
      </p:grpSp>
      <p:sp>
        <p:nvSpPr>
          <p:cNvPr id="60" name="Larme 59"/>
          <p:cNvSpPr>
            <a:spLocks noChangeAspect="1"/>
          </p:cNvSpPr>
          <p:nvPr/>
        </p:nvSpPr>
        <p:spPr>
          <a:xfrm rot="16200000" flipH="1">
            <a:off x="5062538" y="3906838"/>
            <a:ext cx="1390650" cy="1390650"/>
          </a:xfrm>
          <a:prstGeom prst="teardrop">
            <a:avLst/>
          </a:prstGeom>
          <a:solidFill>
            <a:srgbClr val="95B850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7444" name="Group 36"/>
          <p:cNvGrpSpPr>
            <a:grpSpLocks/>
          </p:cNvGrpSpPr>
          <p:nvPr/>
        </p:nvGrpSpPr>
        <p:grpSpPr bwMode="auto">
          <a:xfrm>
            <a:off x="333375" y="3657600"/>
            <a:ext cx="2860675" cy="2525713"/>
            <a:chOff x="223" y="3071"/>
            <a:chExt cx="1802" cy="1591"/>
          </a:xfrm>
        </p:grpSpPr>
        <p:sp>
          <p:nvSpPr>
            <p:cNvPr id="47" name="Larme 46"/>
            <p:cNvSpPr>
              <a:spLocks noChangeAspect="1"/>
            </p:cNvSpPr>
            <p:nvPr/>
          </p:nvSpPr>
          <p:spPr>
            <a:xfrm rot="5400000">
              <a:off x="223" y="3071"/>
              <a:ext cx="875" cy="875"/>
            </a:xfrm>
            <a:prstGeom prst="teardrop">
              <a:avLst/>
            </a:prstGeom>
            <a:blipFill dpi="0" rotWithShape="0">
              <a:blip r:embed="rId9" cstate="print"/>
              <a:srcRect/>
              <a:stretch>
                <a:fillRect/>
              </a:stretch>
            </a:blipFill>
            <a:ln cmpd="sng">
              <a:solidFill>
                <a:srgbClr val="95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Larme 47"/>
            <p:cNvSpPr>
              <a:spLocks noChangeAspect="1"/>
            </p:cNvSpPr>
            <p:nvPr/>
          </p:nvSpPr>
          <p:spPr>
            <a:xfrm>
              <a:off x="430" y="3995"/>
              <a:ext cx="667" cy="667"/>
            </a:xfrm>
            <a:prstGeom prst="teardrop">
              <a:avLst/>
            </a:prstGeom>
            <a:solidFill>
              <a:srgbClr val="95B850"/>
            </a:solidFill>
            <a:ln w="28575">
              <a:solidFill>
                <a:srgbClr val="95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latin typeface="MS Reference Sans Serif" pitchFamily="34" charset="0"/>
              </a:endParaRPr>
            </a:p>
          </p:txBody>
        </p:sp>
        <p:sp>
          <p:nvSpPr>
            <p:cNvPr id="49" name="Larme 48"/>
            <p:cNvSpPr>
              <a:spLocks noChangeAspect="1"/>
            </p:cNvSpPr>
            <p:nvPr/>
          </p:nvSpPr>
          <p:spPr>
            <a:xfrm flipH="1">
              <a:off x="1149" y="3995"/>
              <a:ext cx="668" cy="667"/>
            </a:xfrm>
            <a:prstGeom prst="teardrop">
              <a:avLst/>
            </a:prstGeom>
            <a:blipFill dpi="0" rotWithShape="0">
              <a:blip r:embed="rId10" cstate="print"/>
              <a:srcRect/>
              <a:stretch>
                <a:fillRect/>
              </a:stretch>
            </a:blipFill>
            <a:ln w="28575">
              <a:solidFill>
                <a:srgbClr val="95B8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latin typeface="MS Reference Sans Serif" pitchFamily="34" charset="0"/>
              </a:endParaRPr>
            </a:p>
          </p:txBody>
        </p:sp>
        <p:sp>
          <p:nvSpPr>
            <p:cNvPr id="59" name="Larme 58"/>
            <p:cNvSpPr>
              <a:spLocks noChangeAspect="1"/>
            </p:cNvSpPr>
            <p:nvPr/>
          </p:nvSpPr>
          <p:spPr>
            <a:xfrm rot="16200000" flipH="1">
              <a:off x="1149" y="3074"/>
              <a:ext cx="876" cy="876"/>
            </a:xfrm>
            <a:prstGeom prst="teardrop">
              <a:avLst/>
            </a:prstGeom>
            <a:solidFill>
              <a:srgbClr val="95B850"/>
            </a:solidFill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37" name="Rectangle 18"/>
            <p:cNvSpPr>
              <a:spLocks noChangeArrowheads="1"/>
            </p:cNvSpPr>
            <p:nvPr/>
          </p:nvSpPr>
          <p:spPr bwMode="auto">
            <a:xfrm>
              <a:off x="300" y="4073"/>
              <a:ext cx="84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200" b="1">
                  <a:solidFill>
                    <a:srgbClr val="C00000"/>
                  </a:solidFill>
                  <a:latin typeface="Calibri" pitchFamily="34" charset="0"/>
                </a:rPr>
                <a:t>Цветочный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,</a:t>
              </a:r>
              <a:endParaRPr lang="ru-RU" sz="1200" b="1">
                <a:solidFill>
                  <a:srgbClr val="C00000"/>
                </a:solidFill>
                <a:latin typeface="Calibri" pitchFamily="34" charset="0"/>
              </a:endParaRPr>
            </a:p>
            <a:p>
              <a:pPr algn="r"/>
              <a:r>
                <a:rPr lang="ru-RU" sz="1200" b="1">
                  <a:solidFill>
                    <a:srgbClr val="C00000"/>
                  </a:solidFill>
                  <a:latin typeface="Calibri" pitchFamily="34" charset="0"/>
                </a:rPr>
                <a:t>древесный</a:t>
              </a:r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, </a:t>
              </a:r>
              <a:r>
                <a:rPr lang="ru-RU" sz="1200" b="1">
                  <a:solidFill>
                    <a:srgbClr val="C00000"/>
                  </a:solidFill>
                  <a:latin typeface="Calibri" pitchFamily="34" charset="0"/>
                </a:rPr>
                <a:t>гурман</a:t>
              </a:r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 flipH="1">
              <a:off x="846" y="3273"/>
              <a:ext cx="116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</a:rPr>
                <a:t>50114E</a:t>
              </a:r>
            </a:p>
            <a:p>
              <a:pPr algn="r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</a:rPr>
                <a:t>COCOONING</a:t>
              </a:r>
            </a:p>
            <a:p>
              <a:pPr algn="r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</a:rPr>
                <a:t> / LIGHT</a:t>
              </a:r>
            </a:p>
          </p:txBody>
        </p:sp>
      </p:grpSp>
      <p:sp>
        <p:nvSpPr>
          <p:cNvPr id="17439" name="Rectangle 18"/>
          <p:cNvSpPr>
            <a:spLocks noChangeArrowheads="1"/>
          </p:cNvSpPr>
          <p:nvPr/>
        </p:nvSpPr>
        <p:spPr bwMode="auto">
          <a:xfrm>
            <a:off x="3933825" y="5457825"/>
            <a:ext cx="987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Гурман</a:t>
            </a:r>
            <a:endParaRPr lang="en-US" sz="1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40" name="Rectangle 26"/>
          <p:cNvSpPr>
            <a:spLocks noChangeArrowheads="1"/>
          </p:cNvSpPr>
          <p:nvPr/>
        </p:nvSpPr>
        <p:spPr bwMode="auto">
          <a:xfrm flipH="1">
            <a:off x="4519613" y="4238625"/>
            <a:ext cx="1847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50077C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BORA / LIGHT</a:t>
            </a:r>
          </a:p>
        </p:txBody>
      </p:sp>
      <p:sp>
        <p:nvSpPr>
          <p:cNvPr id="17441" name="Rectangle 39"/>
          <p:cNvSpPr>
            <a:spLocks noGrp="1"/>
          </p:cNvSpPr>
          <p:nvPr>
            <p:ph sz="quarter" idx="4294967295"/>
          </p:nvPr>
        </p:nvSpPr>
        <p:spPr>
          <a:xfrm>
            <a:off x="1989138" y="7473950"/>
            <a:ext cx="2520950" cy="13684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000" b="1" i="1" smtClean="0"/>
              <a:t>Московское представительство</a:t>
            </a:r>
          </a:p>
          <a:p>
            <a:pPr algn="ctr">
              <a:buFont typeface="Arial" charset="0"/>
              <a:buNone/>
            </a:pPr>
            <a:r>
              <a:rPr lang="ru-RU" sz="1000" b="1" i="1" smtClean="0"/>
              <a:t>Флорессанс</a:t>
            </a:r>
          </a:p>
          <a:p>
            <a:pPr algn="ctr">
              <a:buFont typeface="Arial" charset="0"/>
              <a:buNone/>
            </a:pPr>
            <a:r>
              <a:rPr lang="en-US" sz="1000" b="1" i="1" smtClean="0"/>
              <a:t>125</a:t>
            </a:r>
            <a:r>
              <a:rPr lang="ru-RU" sz="1000" b="1" i="1" smtClean="0"/>
              <a:t>040 Москва, ул. Скаковая, </a:t>
            </a:r>
          </a:p>
          <a:p>
            <a:pPr algn="ctr">
              <a:buFont typeface="Arial" charset="0"/>
              <a:buNone/>
            </a:pPr>
            <a:r>
              <a:rPr lang="ru-RU" sz="1000" b="1" i="1" smtClean="0"/>
              <a:t>дом 17 , офис 1206</a:t>
            </a:r>
          </a:p>
          <a:p>
            <a:pPr algn="ctr">
              <a:buFont typeface="Arial" charset="0"/>
              <a:buNone/>
            </a:pPr>
            <a:r>
              <a:rPr lang="ru-RU" sz="1000" b="1" i="1" smtClean="0"/>
              <a:t>Тел. (495) 945-22-54</a:t>
            </a:r>
          </a:p>
          <a:p>
            <a:pPr algn="ctr">
              <a:buFont typeface="Arial" charset="0"/>
              <a:buNone/>
            </a:pPr>
            <a:r>
              <a:rPr lang="ru-RU" sz="1000" b="1" i="1" smtClean="0"/>
              <a:t>Тел/Факс (495) 945-54-84</a:t>
            </a:r>
          </a:p>
          <a:p>
            <a:pPr algn="ctr">
              <a:buFont typeface="Arial" charset="0"/>
              <a:buNone/>
            </a:pPr>
            <a:r>
              <a:rPr lang="en-US" sz="1000" b="1" i="1" smtClean="0">
                <a:hlinkClick r:id="rId11"/>
              </a:rPr>
              <a:t>tania@floressence.ru</a:t>
            </a:r>
            <a:r>
              <a:rPr lang="ru-RU" sz="1000" b="1" i="1" smtClean="0"/>
              <a:t> </a:t>
            </a:r>
            <a:r>
              <a:rPr lang="en-US" sz="1000" b="1" i="1" smtClean="0"/>
              <a:t>  </a:t>
            </a:r>
            <a:r>
              <a:rPr lang="en-US" sz="1000" b="1" i="1" smtClean="0">
                <a:hlinkClick r:id="rId12"/>
              </a:rPr>
              <a:t>www.floressence.ru</a:t>
            </a:r>
            <a:endParaRPr lang="ru-RU" sz="1000" b="1" smtClean="0"/>
          </a:p>
        </p:txBody>
      </p:sp>
      <p:grpSp>
        <p:nvGrpSpPr>
          <p:cNvPr id="17445" name="Group 26"/>
          <p:cNvGrpSpPr>
            <a:grpSpLocks/>
          </p:cNvGrpSpPr>
          <p:nvPr/>
        </p:nvGrpSpPr>
        <p:grpSpPr bwMode="auto">
          <a:xfrm>
            <a:off x="4292600" y="6105525"/>
            <a:ext cx="2133600" cy="2535238"/>
            <a:chOff x="2251" y="3029"/>
            <a:chExt cx="1859" cy="2258"/>
          </a:xfrm>
        </p:grpSpPr>
        <p:sp>
          <p:nvSpPr>
            <p:cNvPr id="17446" name="Rectangle 27"/>
            <p:cNvSpPr>
              <a:spLocks noChangeArrowheads="1"/>
            </p:cNvSpPr>
            <p:nvPr/>
          </p:nvSpPr>
          <p:spPr bwMode="auto">
            <a:xfrm>
              <a:off x="2251" y="4255"/>
              <a:ext cx="1859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/>
                <a:t>Российско-Французское предприятие </a:t>
              </a:r>
              <a:r>
                <a:rPr lang="en-US" sz="1000"/>
                <a:t/>
              </a:r>
              <a:br>
                <a:rPr lang="en-US" sz="1000"/>
              </a:br>
              <a:r>
                <a:rPr lang="ru-RU" sz="1000"/>
                <a:t>ООО «ФЛОРУСИН»</a:t>
              </a:r>
            </a:p>
            <a:p>
              <a:pPr algn="ctr"/>
              <a:r>
                <a:rPr lang="ru-RU" sz="1000"/>
                <a:t>Тел / факс</a:t>
              </a:r>
              <a:r>
                <a:rPr lang="en-US" sz="1000"/>
                <a:t>:</a:t>
              </a:r>
              <a:r>
                <a:rPr lang="ru-RU" sz="1000"/>
                <a:t> (495) 64-88-234</a:t>
              </a:r>
            </a:p>
            <a:p>
              <a:pPr algn="ctr"/>
              <a:r>
                <a:rPr lang="en-US" sz="1000"/>
                <a:t>E-mail: florusin@gmail.com</a:t>
              </a:r>
            </a:p>
            <a:p>
              <a:pPr algn="ctr"/>
              <a:r>
                <a:rPr lang="en-US" sz="1000"/>
                <a:t>www.florusin.ru</a:t>
              </a:r>
            </a:p>
            <a:p>
              <a:pPr algn="ctr"/>
              <a:r>
                <a:rPr lang="en-US" sz="1000"/>
                <a:t>www.</a:t>
              </a:r>
              <a:r>
                <a:rPr lang="ru-RU" sz="1000"/>
                <a:t>флорусин.рф</a:t>
              </a:r>
              <a:endParaRPr lang="ru-RU"/>
            </a:p>
          </p:txBody>
        </p:sp>
        <p:pic>
          <p:nvPicPr>
            <p:cNvPr id="17447" name="Picture 42" descr="Логотип - двухцветный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60000"/>
            </a:blip>
            <a:srcRect/>
            <a:stretch>
              <a:fillRect/>
            </a:stretch>
          </p:blipFill>
          <p:spPr bwMode="auto">
            <a:xfrm>
              <a:off x="2704" y="3029"/>
              <a:ext cx="1315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387</Words>
  <Application>Microsoft Office PowerPoint</Application>
  <PresentationFormat>Лист A4 (210x297 мм)</PresentationFormat>
  <Paragraphs>111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Arial Unicode MS</vt:lpstr>
      <vt:lpstr>MS Reference Sans Serif</vt:lpstr>
      <vt:lpstr>Thème Office</vt:lpstr>
      <vt:lpstr>Thème Office</vt:lpstr>
      <vt:lpstr>Thème Office</vt:lpstr>
      <vt:lpstr>Слайд 1</vt:lpstr>
      <vt:lpstr>  100% натуральные парфюмерные  композиции для косметики Парфюмерные натуральные композиции для органической косметики   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Florusin</cp:lastModifiedBy>
  <cp:revision>240</cp:revision>
  <dcterms:created xsi:type="dcterms:W3CDTF">2011-03-04T09:49:54Z</dcterms:created>
  <dcterms:modified xsi:type="dcterms:W3CDTF">2012-10-29T07:46:10Z</dcterms:modified>
</cp:coreProperties>
</file>