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77" r:id="rId4"/>
    <p:sldId id="261" r:id="rId5"/>
  </p:sldIdLst>
  <p:sldSz cx="6858000" cy="9906000" type="A4"/>
  <p:notesSz cx="6864350" cy="99949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A292A"/>
    <a:srgbClr val="D3E0BC"/>
    <a:srgbClr val="EDC893"/>
    <a:srgbClr val="AC2C30"/>
    <a:srgbClr val="F4D67F"/>
    <a:srgbClr val="753805"/>
    <a:srgbClr val="CC6600"/>
    <a:srgbClr val="843F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98" y="-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1524-D942-4204-B99C-85A146C33D88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A6C6-8C5B-4E67-8500-23AE99A9D2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0A9D-C8C0-475D-A9FB-C8A69AB88139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2B92-3CEE-4E53-96F7-681D746A2A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0E93-2273-4698-80ED-500EA62981C3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8D39-98E8-4910-92AE-5E701AA792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38813" y="9598025"/>
            <a:ext cx="611187" cy="611188"/>
          </a:xfrm>
          <a:prstGeom prst="rect">
            <a:avLst/>
          </a:prstGeom>
          <a:solidFill>
            <a:srgbClr val="F4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40325" y="9598025"/>
            <a:ext cx="612775" cy="611188"/>
          </a:xfrm>
          <a:prstGeom prst="rect">
            <a:avLst/>
          </a:prstGeom>
          <a:solidFill>
            <a:srgbClr val="D3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33900" y="9598025"/>
            <a:ext cx="612775" cy="611188"/>
          </a:xfrm>
          <a:prstGeom prst="rect">
            <a:avLst/>
          </a:prstGeom>
          <a:solidFill>
            <a:srgbClr val="EDC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933825" y="9598025"/>
            <a:ext cx="611188" cy="611188"/>
          </a:xfrm>
          <a:prstGeom prst="rect">
            <a:avLst/>
          </a:prstGeom>
          <a:solidFill>
            <a:srgbClr val="ED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465B-5A86-49F4-BC82-BC1066367DFD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76A0-ED41-42E5-9E2D-CD1D5B52BB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14E6-9F7A-4F6A-803C-8377C5314493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5FE3-E576-4A35-9E5E-46A171F0C6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038B-309F-4DC2-B47C-8CE3C3322B8C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0735-6144-43B6-8E88-D21A98F1DF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D7D0-F24D-4185-83F1-B8D0068B8E08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A434-7CFC-4848-AEE4-42C0CA5A76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EF4D-E290-432E-ABED-3EC98475A627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8125-4169-459E-8242-351E58F152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4AB5-8BAD-411F-B442-69B38F6E710D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E258-9702-4C5A-9D9A-A5B4E87EE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816B-958F-4F1A-8FAE-669692ECC523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83BE-B509-4321-80CE-15858E9A0A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03337-8C12-407A-AD97-2B31DAC06F07}" type="datetimeFigureOut">
              <a:rPr lang="fr-FR"/>
              <a:pPr>
                <a:defRPr/>
              </a:pPr>
              <a:t>29/10/2012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FC282-4880-4EB1-BE0D-5A08F90A91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738813" y="9598025"/>
            <a:ext cx="611187" cy="611188"/>
          </a:xfrm>
          <a:prstGeom prst="rect">
            <a:avLst/>
          </a:prstGeom>
          <a:solidFill>
            <a:srgbClr val="F4D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140325" y="9598025"/>
            <a:ext cx="612775" cy="611188"/>
          </a:xfrm>
          <a:prstGeom prst="rect">
            <a:avLst/>
          </a:prstGeom>
          <a:solidFill>
            <a:srgbClr val="D3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33900" y="9598025"/>
            <a:ext cx="612775" cy="611188"/>
          </a:xfrm>
          <a:prstGeom prst="rect">
            <a:avLst/>
          </a:prstGeom>
          <a:solidFill>
            <a:srgbClr val="EDC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933825" y="9598025"/>
            <a:ext cx="611188" cy="611188"/>
          </a:xfrm>
          <a:prstGeom prst="rect">
            <a:avLst/>
          </a:prstGeom>
          <a:solidFill>
            <a:srgbClr val="ED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858000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12" Type="http://schemas.openxmlformats.org/officeDocument/2006/relationships/hyperlink" Target="http://www.floressence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mailto:tania@floressence.ru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655763" cy="149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716338" y="0"/>
            <a:ext cx="3141662" cy="990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4339" name="Picture 218" descr="iStock_000009335988Medium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49" t="7480" b="26791"/>
          <a:stretch>
            <a:fillRect/>
          </a:stretch>
        </p:blipFill>
        <p:spPr bwMode="auto">
          <a:xfrm>
            <a:off x="0" y="0"/>
            <a:ext cx="6380163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e 34"/>
          <p:cNvGrpSpPr>
            <a:grpSpLocks/>
          </p:cNvGrpSpPr>
          <p:nvPr/>
        </p:nvGrpSpPr>
        <p:grpSpPr bwMode="auto">
          <a:xfrm>
            <a:off x="4756150" y="128588"/>
            <a:ext cx="1895475" cy="4049712"/>
            <a:chOff x="4756536" y="159856"/>
            <a:chExt cx="1895274" cy="4050240"/>
          </a:xfrm>
        </p:grpSpPr>
        <p:sp>
          <p:nvSpPr>
            <p:cNvPr id="46" name="Larme 45"/>
            <p:cNvSpPr>
              <a:spLocks noChangeAspect="1"/>
            </p:cNvSpPr>
            <p:nvPr/>
          </p:nvSpPr>
          <p:spPr>
            <a:xfrm rot="18900000">
              <a:off x="4756536" y="2320725"/>
              <a:ext cx="1890513" cy="1889371"/>
            </a:xfrm>
            <a:prstGeom prst="teardrop">
              <a:avLst/>
            </a:prstGeom>
            <a:solidFill>
              <a:srgbClr val="6A292A"/>
            </a:solidFill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Larme 38"/>
            <p:cNvSpPr>
              <a:spLocks noChangeAspect="1"/>
            </p:cNvSpPr>
            <p:nvPr/>
          </p:nvSpPr>
          <p:spPr>
            <a:xfrm rot="2700000" flipV="1">
              <a:off x="4761298" y="159856"/>
              <a:ext cx="1890512" cy="188937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47" name="Image 23" descr="floressence300DPI_q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1686" y="714165"/>
              <a:ext cx="1800000" cy="83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ZoneTexte 46"/>
            <p:cNvSpPr txBox="1">
              <a:spLocks noChangeArrowheads="1"/>
            </p:cNvSpPr>
            <p:nvPr/>
          </p:nvSpPr>
          <p:spPr bwMode="auto">
            <a:xfrm>
              <a:off x="4841864" y="2477432"/>
              <a:ext cx="172819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AC2C30"/>
                  </a:solidFill>
                </a:rPr>
                <a:t>Парфюмерные композиции</a:t>
              </a:r>
              <a:endParaRPr lang="en-US" sz="1600">
                <a:solidFill>
                  <a:schemeClr val="bg1"/>
                </a:solidFill>
              </a:endParaRPr>
            </a:p>
            <a:p>
              <a:pPr algn="ctr"/>
              <a:r>
                <a:rPr lang="en-US" sz="1600">
                  <a:solidFill>
                    <a:srgbClr val="AC2C30"/>
                  </a:solidFill>
                </a:rPr>
                <a:t>&amp; </a:t>
              </a:r>
              <a:r>
                <a:rPr lang="ru-RU" sz="1600">
                  <a:solidFill>
                    <a:srgbClr val="AC2C30"/>
                  </a:solidFill>
                </a:rPr>
                <a:t>пищевые ароматизаторы</a:t>
              </a:r>
              <a:endParaRPr lang="en-US" sz="1600">
                <a:solidFill>
                  <a:srgbClr val="AC2C30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100">
                  <a:solidFill>
                    <a:schemeClr val="bg1"/>
                  </a:solidFill>
                </a:rPr>
                <a:t>www.elixens.com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-30163" y="8697913"/>
            <a:ext cx="6948488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ZoneTexte 47"/>
          <p:cNvSpPr txBox="1">
            <a:spLocks noChangeArrowheads="1"/>
          </p:cNvSpPr>
          <p:nvPr/>
        </p:nvSpPr>
        <p:spPr bwMode="auto">
          <a:xfrm>
            <a:off x="188913" y="8697913"/>
            <a:ext cx="645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A292A"/>
                </a:solidFill>
              </a:rPr>
              <a:t>“</a:t>
            </a:r>
            <a:r>
              <a:rPr lang="ru-RU" sz="2000" b="1">
                <a:solidFill>
                  <a:srgbClr val="6A292A"/>
                </a:solidFill>
              </a:rPr>
              <a:t>Не требующие декларирования</a:t>
            </a:r>
            <a:r>
              <a:rPr lang="en-US" sz="2000" b="1">
                <a:solidFill>
                  <a:srgbClr val="6A292A"/>
                </a:solidFill>
              </a:rPr>
              <a:t>”</a:t>
            </a:r>
          </a:p>
          <a:p>
            <a:r>
              <a:rPr lang="ru-RU" sz="2000" b="1">
                <a:solidFill>
                  <a:srgbClr val="6A292A"/>
                </a:solidFill>
              </a:rPr>
              <a:t>Композиции для косметики</a:t>
            </a:r>
            <a:endParaRPr lang="en-US" sz="1600" b="1">
              <a:solidFill>
                <a:srgbClr val="6A292A"/>
              </a:solidFill>
            </a:endParaRPr>
          </a:p>
        </p:txBody>
      </p:sp>
      <p:pic>
        <p:nvPicPr>
          <p:cNvPr id="14343" name="Image 20" descr="iStock_000001857634Sm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8728075"/>
            <a:ext cx="10271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24" descr="iStock_000005460675Mediu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8721725"/>
            <a:ext cx="814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8923" y="3158133"/>
            <a:ext cx="6408712" cy="6001643"/>
          </a:xfrm>
          <a:prstGeom prst="rect">
            <a:avLst/>
          </a:prstGeom>
        </p:spPr>
        <p:txBody>
          <a:bodyPr numCol="2" spcCol="360000">
            <a:spAutoFit/>
          </a:bodyPr>
          <a:lstStyle/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en-US" sz="1400" b="1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 сегодняшний день для производителей на косметическом рынке существует проблемы: нахождение жизнеспособных решений в бизнесе ухода за собой и продолжение создать эффективные, инновационные формулы. В то же самое время потребители явно требуют результат, комфорт и разумные цены.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таком сегменте самые успешные бренды - те, которые предлагают что-то уникальное. Фактор «удовольствие» при выборе косметики у потребителя на сегодняшний день ведущий.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Как производитель ароматов, FLORESSENCE стремится удовлетворить потребителя с помощью приятных и творческих ароматов. Наши ароматы сопровождают  косметические формулы во всем мире, качество и стабильность, являются нашими признанными особенностями больше двадцати лет. Совершенно особое внимание уделяют формулам, входящим 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skincare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категорию, поскольку большинство косметических брендов объявляет о низком присутствии аллергенов в своих готовых продуктах.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Наши парфюмеры используют сырье самого высокого качества и с наименьшим количеством аллергенов из филиала группы ELIXENS Франция. Наш опытный технический персонал внимательно контролирует качество производимых композиций. Чтобы иллюстрировать наше техническое ноу-хау, в этих брошюрах представлены восемь новых ароматов наиболее подходящих для косметики.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Позвольте нашим ароматам украсить и добавить ноты «удовольствия» в ваши продукты.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04813" y="904875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D99694"/>
                </a:solidFill>
                <a:latin typeface="MS Reference Sans Serif" pitchFamily="34" charset="0"/>
                <a:cs typeface="Times New Roman" pitchFamily="18" charset="0"/>
              </a:rPr>
              <a:t>Косметические композиции</a:t>
            </a:r>
            <a:endParaRPr lang="en-US" sz="2000" b="1">
              <a:solidFill>
                <a:srgbClr val="D99694"/>
              </a:solidFill>
              <a:latin typeface="MS Reference Sans Serif" pitchFamily="34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D3E0BC"/>
                </a:solidFill>
                <a:latin typeface="MS Reference Sans Serif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404813" y="1290638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Украсьте нашими ароматами вашу косметику</a:t>
            </a:r>
            <a:endParaRPr lang="en-US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4" name="ZoneTexte 7"/>
          <p:cNvSpPr txBox="1">
            <a:spLocks noChangeArrowheads="1"/>
          </p:cNvSpPr>
          <p:nvPr/>
        </p:nvSpPr>
        <p:spPr bwMode="auto">
          <a:xfrm>
            <a:off x="188913" y="-3175"/>
            <a:ext cx="645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A292A"/>
                </a:solidFill>
              </a:rPr>
              <a:t>“</a:t>
            </a:r>
            <a:r>
              <a:rPr lang="ru-RU" sz="2000" b="1">
                <a:solidFill>
                  <a:srgbClr val="6A292A"/>
                </a:solidFill>
              </a:rPr>
              <a:t>Не требующие декларирования</a:t>
            </a:r>
            <a:r>
              <a:rPr lang="en-US" sz="2000" b="1">
                <a:solidFill>
                  <a:srgbClr val="6A292A"/>
                </a:solidFill>
              </a:rPr>
              <a:t>”</a:t>
            </a:r>
          </a:p>
          <a:p>
            <a:r>
              <a:rPr lang="ru-RU" sz="2000" b="1">
                <a:solidFill>
                  <a:srgbClr val="6A292A"/>
                </a:solidFill>
              </a:rPr>
              <a:t>Композиции для косметики</a:t>
            </a:r>
            <a:endParaRPr lang="en-US" sz="1600" b="1">
              <a:solidFill>
                <a:srgbClr val="6A292A"/>
              </a:solidFill>
            </a:endParaRPr>
          </a:p>
        </p:txBody>
      </p:sp>
      <p:sp>
        <p:nvSpPr>
          <p:cNvPr id="11" name="Larme 10"/>
          <p:cNvSpPr/>
          <p:nvPr/>
        </p:nvSpPr>
        <p:spPr>
          <a:xfrm rot="5400000">
            <a:off x="333375" y="1857375"/>
            <a:ext cx="2879725" cy="2879725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arme 24"/>
          <p:cNvSpPr/>
          <p:nvPr/>
        </p:nvSpPr>
        <p:spPr>
          <a:xfrm>
            <a:off x="1096963" y="2414588"/>
            <a:ext cx="784225" cy="78422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32" name="Larme 31"/>
          <p:cNvSpPr/>
          <p:nvPr/>
        </p:nvSpPr>
        <p:spPr>
          <a:xfrm>
            <a:off x="1096963" y="5029200"/>
            <a:ext cx="784225" cy="78422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39" name="Larme 38"/>
          <p:cNvSpPr/>
          <p:nvPr/>
        </p:nvSpPr>
        <p:spPr>
          <a:xfrm>
            <a:off x="1106488" y="7408863"/>
            <a:ext cx="784225" cy="78422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46" name="Larme 45"/>
          <p:cNvSpPr/>
          <p:nvPr/>
        </p:nvSpPr>
        <p:spPr>
          <a:xfrm>
            <a:off x="4194175" y="7408863"/>
            <a:ext cx="784225" cy="78422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63" name="Larme 62"/>
          <p:cNvSpPr/>
          <p:nvPr/>
        </p:nvSpPr>
        <p:spPr>
          <a:xfrm>
            <a:off x="4149725" y="5024438"/>
            <a:ext cx="855663" cy="78422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836613" y="1389063"/>
            <a:ext cx="1028700" cy="1028700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cmpd="sng">
            <a:solidFill>
              <a:srgbClr val="6A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908050" y="2573338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 noProof="1">
                <a:latin typeface="Calibri" pitchFamily="34" charset="0"/>
              </a:rPr>
              <a:t>цветочный</a:t>
            </a:r>
          </a:p>
          <a:p>
            <a:pPr algn="r"/>
            <a:r>
              <a:rPr lang="ru-RU" sz="1000" b="1" noProof="1">
                <a:latin typeface="Calibri" pitchFamily="34" charset="0"/>
              </a:rPr>
              <a:t>фруктовый</a:t>
            </a:r>
          </a:p>
        </p:txBody>
      </p:sp>
      <p:sp>
        <p:nvSpPr>
          <p:cNvPr id="27" name="Larme 26"/>
          <p:cNvSpPr>
            <a:spLocks noChangeAspect="1"/>
          </p:cNvSpPr>
          <p:nvPr/>
        </p:nvSpPr>
        <p:spPr>
          <a:xfrm rot="16200000" flipH="1">
            <a:off x="1947863" y="1389063"/>
            <a:ext cx="1028700" cy="1028700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 flipH="1">
            <a:off x="1916113" y="1647825"/>
            <a:ext cx="985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8369B</a:t>
            </a:r>
          </a:p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RAPHAELLE</a:t>
            </a:r>
          </a:p>
          <a:p>
            <a:pPr algn="ct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/L26</a:t>
            </a:r>
          </a:p>
        </p:txBody>
      </p:sp>
      <p:sp>
        <p:nvSpPr>
          <p:cNvPr id="29" name="Larme 28"/>
          <p:cNvSpPr/>
          <p:nvPr/>
        </p:nvSpPr>
        <p:spPr>
          <a:xfrm flipH="1">
            <a:off x="1947507" y="2415084"/>
            <a:ext cx="785075" cy="784210"/>
          </a:xfrm>
          <a:prstGeom prst="teardrop">
            <a:avLst/>
          </a:prstGeom>
          <a:blipFill dpi="0" rotWithShape="0">
            <a:blip r:embed="rId3" cstate="print"/>
            <a:srcRect/>
            <a:stretch>
              <a:fillRect t="-63000"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31" name="Larme 30"/>
          <p:cNvSpPr>
            <a:spLocks noChangeAspect="1"/>
          </p:cNvSpPr>
          <p:nvPr/>
        </p:nvSpPr>
        <p:spPr>
          <a:xfrm rot="5400000">
            <a:off x="836613" y="4003675"/>
            <a:ext cx="1028700" cy="1028700"/>
          </a:xfrm>
          <a:prstGeom prst="teardrop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cmpd="sng">
            <a:solidFill>
              <a:srgbClr val="6A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765175" y="5132388"/>
            <a:ext cx="1100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 noProof="1">
                <a:latin typeface="Calibri" pitchFamily="34" charset="0"/>
              </a:rPr>
              <a:t>цитрусовый</a:t>
            </a:r>
          </a:p>
          <a:p>
            <a:pPr algn="r"/>
            <a:r>
              <a:rPr lang="ru-RU" sz="1000" b="1" noProof="1">
                <a:latin typeface="Calibri" pitchFamily="34" charset="0"/>
              </a:rPr>
              <a:t>цветочный</a:t>
            </a:r>
          </a:p>
          <a:p>
            <a:pPr algn="r"/>
            <a:r>
              <a:rPr lang="ru-RU" sz="1000" b="1" noProof="1">
                <a:latin typeface="Calibri" pitchFamily="34" charset="0"/>
              </a:rPr>
              <a:t>зеленый</a:t>
            </a:r>
            <a:endParaRPr lang="ru-RU" sz="1200" noProof="1">
              <a:latin typeface="Calibri" pitchFamily="34" charset="0"/>
            </a:endParaRPr>
          </a:p>
        </p:txBody>
      </p:sp>
      <p:sp>
        <p:nvSpPr>
          <p:cNvPr id="34" name="Larme 33"/>
          <p:cNvSpPr>
            <a:spLocks noChangeAspect="1"/>
          </p:cNvSpPr>
          <p:nvPr/>
        </p:nvSpPr>
        <p:spPr>
          <a:xfrm rot="16200000" flipH="1">
            <a:off x="1915319" y="4017169"/>
            <a:ext cx="1030288" cy="1028700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00" name="Rectangle 26"/>
          <p:cNvSpPr>
            <a:spLocks noChangeArrowheads="1"/>
          </p:cNvSpPr>
          <p:nvPr/>
        </p:nvSpPr>
        <p:spPr bwMode="auto">
          <a:xfrm flipH="1">
            <a:off x="1916113" y="4260850"/>
            <a:ext cx="102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8299C</a:t>
            </a:r>
          </a:p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VIBRATION</a:t>
            </a:r>
          </a:p>
          <a:p>
            <a:pPr algn="ct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/L26</a:t>
            </a:r>
          </a:p>
        </p:txBody>
      </p:sp>
      <p:sp>
        <p:nvSpPr>
          <p:cNvPr id="36" name="Larme 35"/>
          <p:cNvSpPr/>
          <p:nvPr/>
        </p:nvSpPr>
        <p:spPr>
          <a:xfrm flipH="1">
            <a:off x="1947863" y="5029200"/>
            <a:ext cx="784225" cy="784225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38" name="Larme 37"/>
          <p:cNvSpPr>
            <a:spLocks noChangeAspect="1"/>
          </p:cNvSpPr>
          <p:nvPr/>
        </p:nvSpPr>
        <p:spPr>
          <a:xfrm rot="5400000">
            <a:off x="846932" y="6382544"/>
            <a:ext cx="1028700" cy="1030287"/>
          </a:xfrm>
          <a:prstGeom prst="teardrop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cmpd="sng">
            <a:solidFill>
              <a:srgbClr val="6A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981075" y="7545388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pc="-10" noProof="1">
                <a:latin typeface="+mn-lt"/>
              </a:rPr>
              <a:t>мягкий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pc="-10" noProof="1">
                <a:latin typeface="+mn-lt"/>
              </a:rPr>
              <a:t>цветочный</a:t>
            </a:r>
            <a:endParaRPr lang="en-US" sz="1200" spc="-10" noProof="1">
              <a:latin typeface="+mn-lt"/>
            </a:endParaRPr>
          </a:p>
        </p:txBody>
      </p:sp>
      <p:sp>
        <p:nvSpPr>
          <p:cNvPr id="41" name="Larme 40"/>
          <p:cNvSpPr>
            <a:spLocks noChangeAspect="1"/>
          </p:cNvSpPr>
          <p:nvPr/>
        </p:nvSpPr>
        <p:spPr>
          <a:xfrm rot="16200000" flipH="1">
            <a:off x="1957388" y="6383338"/>
            <a:ext cx="1030287" cy="1030287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05" name="Rectangle 26"/>
          <p:cNvSpPr>
            <a:spLocks noChangeArrowheads="1"/>
          </p:cNvSpPr>
          <p:nvPr/>
        </p:nvSpPr>
        <p:spPr bwMode="auto">
          <a:xfrm flipH="1">
            <a:off x="1974850" y="6626225"/>
            <a:ext cx="102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noProof="1">
                <a:solidFill>
                  <a:schemeClr val="bg1"/>
                </a:solidFill>
                <a:latin typeface="Calibri" pitchFamily="34" charset="0"/>
              </a:rPr>
              <a:t>120407</a:t>
            </a:r>
          </a:p>
          <a:p>
            <a:pPr algn="ct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COQUELICOT  /L26	  </a:t>
            </a:r>
          </a:p>
          <a:p>
            <a:pPr algn="r"/>
            <a:endParaRPr lang="en-US" sz="1200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Larme 42"/>
          <p:cNvSpPr/>
          <p:nvPr/>
        </p:nvSpPr>
        <p:spPr>
          <a:xfrm flipH="1">
            <a:off x="1957388" y="7408863"/>
            <a:ext cx="785812" cy="784225"/>
          </a:xfrm>
          <a:prstGeom prst="teardrop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45" name="Larme 44"/>
          <p:cNvSpPr>
            <a:spLocks noChangeAspect="1"/>
          </p:cNvSpPr>
          <p:nvPr/>
        </p:nvSpPr>
        <p:spPr>
          <a:xfrm rot="5400000">
            <a:off x="3933057" y="6382986"/>
            <a:ext cx="1029374" cy="1029374"/>
          </a:xfrm>
          <a:prstGeom prst="teardrop">
            <a:avLst/>
          </a:prstGeom>
          <a:blipFill dpi="0" rotWithShape="0">
            <a:blip r:embed="rId8" cstate="print"/>
            <a:srcRect/>
            <a:stretch>
              <a:fillRect r="-5000" b="-1000"/>
            </a:stretch>
          </a:blipFill>
          <a:ln cmpd="sng">
            <a:solidFill>
              <a:srgbClr val="6A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10" name="Rectangle 18"/>
          <p:cNvSpPr>
            <a:spLocks noChangeArrowheads="1"/>
          </p:cNvSpPr>
          <p:nvPr/>
        </p:nvSpPr>
        <p:spPr bwMode="auto">
          <a:xfrm>
            <a:off x="4076700" y="7616825"/>
            <a:ext cx="957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 noProof="1">
                <a:latin typeface="Calibri" pitchFamily="34" charset="0"/>
              </a:rPr>
              <a:t>цветочный</a:t>
            </a:r>
          </a:p>
        </p:txBody>
      </p:sp>
      <p:sp>
        <p:nvSpPr>
          <p:cNvPr id="48" name="Larme 47"/>
          <p:cNvSpPr>
            <a:spLocks noChangeAspect="1"/>
          </p:cNvSpPr>
          <p:nvPr/>
        </p:nvSpPr>
        <p:spPr>
          <a:xfrm rot="16200000" flipH="1">
            <a:off x="5063332" y="6382544"/>
            <a:ext cx="1028700" cy="1030287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 flipH="1">
            <a:off x="5062538" y="6640513"/>
            <a:ext cx="981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120354B</a:t>
            </a:r>
          </a:p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MOTU /L26</a:t>
            </a:r>
          </a:p>
        </p:txBody>
      </p:sp>
      <p:sp>
        <p:nvSpPr>
          <p:cNvPr id="50" name="Larme 49"/>
          <p:cNvSpPr/>
          <p:nvPr/>
        </p:nvSpPr>
        <p:spPr>
          <a:xfrm flipH="1">
            <a:off x="5062538" y="7408863"/>
            <a:ext cx="785812" cy="784225"/>
          </a:xfrm>
          <a:prstGeom prst="teardrop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  <p:sp>
        <p:nvSpPr>
          <p:cNvPr id="16414" name="Espace réservé du contenu 3"/>
          <p:cNvSpPr txBox="1">
            <a:spLocks/>
          </p:cNvSpPr>
          <p:nvPr/>
        </p:nvSpPr>
        <p:spPr bwMode="auto">
          <a:xfrm>
            <a:off x="3462338" y="1646238"/>
            <a:ext cx="3059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noProof="1">
                <a:solidFill>
                  <a:srgbClr val="5F5F5F"/>
                </a:solidFill>
                <a:latin typeface="Calibri" pitchFamily="34" charset="0"/>
              </a:rPr>
              <a:t>Обратите внимание на то, что эти косметические композиции не требуют  выноса на этикетку при 0,3% ввода в косметику.</a:t>
            </a:r>
            <a:endParaRPr lang="ru-RU" sz="1200" noProof="1">
              <a:solidFill>
                <a:srgbClr val="753805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9000" y="920750"/>
            <a:ext cx="3168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noProof="1">
                <a:ln w="1905"/>
                <a:latin typeface="Arial" pitchFamily="34" charset="0"/>
                <a:cs typeface="+mn-cs"/>
              </a:rPr>
              <a:t>Предложение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noProof="1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+mn-cs"/>
              </a:rPr>
              <a:t>ФЛОРЕССАНС</a:t>
            </a:r>
            <a:r>
              <a:rPr lang="en-US" sz="2000" b="1" noProof="1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+mn-cs"/>
              </a:rPr>
              <a:t> </a:t>
            </a:r>
          </a:p>
        </p:txBody>
      </p:sp>
      <p:pic>
        <p:nvPicPr>
          <p:cNvPr id="16416" name="Image 59" descr="floressence300DPI_q.jpg"/>
          <p:cNvPicPr>
            <a:picLocks noChangeAspect="1"/>
          </p:cNvPicPr>
          <p:nvPr/>
        </p:nvPicPr>
        <p:blipFill>
          <a:blip r:embed="rId10"/>
          <a:srcRect l="-6873" t="-16196" r="-764" b="3137"/>
          <a:stretch>
            <a:fillRect/>
          </a:stretch>
        </p:blipFill>
        <p:spPr bwMode="auto">
          <a:xfrm>
            <a:off x="4787900" y="8807450"/>
            <a:ext cx="158432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417" name="ZoneTexte 60"/>
          <p:cNvSpPr txBox="1">
            <a:spLocks noChangeArrowheads="1"/>
          </p:cNvSpPr>
          <p:nvPr/>
        </p:nvSpPr>
        <p:spPr bwMode="auto">
          <a:xfrm>
            <a:off x="139700" y="-11113"/>
            <a:ext cx="6457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A292A"/>
                </a:solidFill>
              </a:rPr>
              <a:t>“</a:t>
            </a:r>
            <a:r>
              <a:rPr lang="ru-RU" sz="2000" b="1">
                <a:solidFill>
                  <a:srgbClr val="6A292A"/>
                </a:solidFill>
              </a:rPr>
              <a:t>Не требующие декларирования</a:t>
            </a:r>
            <a:r>
              <a:rPr lang="en-US" sz="2000" b="1">
                <a:solidFill>
                  <a:srgbClr val="6A292A"/>
                </a:solidFill>
              </a:rPr>
              <a:t>”</a:t>
            </a:r>
          </a:p>
          <a:p>
            <a:r>
              <a:rPr lang="ru-RU" sz="2000" b="1">
                <a:solidFill>
                  <a:srgbClr val="6A292A"/>
                </a:solidFill>
              </a:rPr>
              <a:t>Композиции для косметики</a:t>
            </a:r>
            <a:endParaRPr lang="en-US" sz="2000" b="1">
              <a:solidFill>
                <a:srgbClr val="6A292A"/>
              </a:solidFill>
            </a:endParaRPr>
          </a:p>
          <a:p>
            <a:endParaRPr lang="en-US" sz="1600" b="1" noProof="1">
              <a:solidFill>
                <a:srgbClr val="6A292A"/>
              </a:solidFill>
            </a:endParaRPr>
          </a:p>
        </p:txBody>
      </p:sp>
      <p:sp>
        <p:nvSpPr>
          <p:cNvPr id="62" name="Larme 61"/>
          <p:cNvSpPr>
            <a:spLocks noChangeAspect="1"/>
          </p:cNvSpPr>
          <p:nvPr/>
        </p:nvSpPr>
        <p:spPr>
          <a:xfrm rot="5400000">
            <a:off x="3933825" y="4006850"/>
            <a:ext cx="1028700" cy="1028700"/>
          </a:xfrm>
          <a:prstGeom prst="teardrop">
            <a:avLst/>
          </a:prstGeom>
          <a:blipFill dpi="0" rotWithShape="0">
            <a:blip r:embed="rId11" cstate="print"/>
            <a:srcRect/>
            <a:stretch>
              <a:fillRect/>
            </a:stretch>
          </a:blipFill>
          <a:ln cmpd="sng">
            <a:solidFill>
              <a:srgbClr val="6A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19" name="Rectangle 18"/>
          <p:cNvSpPr>
            <a:spLocks noChangeArrowheads="1"/>
          </p:cNvSpPr>
          <p:nvPr/>
        </p:nvSpPr>
        <p:spPr bwMode="auto">
          <a:xfrm>
            <a:off x="4005263" y="5191125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 noProof="1">
                <a:latin typeface="Calibri" pitchFamily="34" charset="0"/>
              </a:rPr>
              <a:t>цветочный</a:t>
            </a:r>
          </a:p>
          <a:p>
            <a:pPr algn="r"/>
            <a:r>
              <a:rPr lang="ru-RU" sz="1000" b="1" noProof="1">
                <a:latin typeface="Calibri" pitchFamily="34" charset="0"/>
              </a:rPr>
              <a:t>зеленый</a:t>
            </a:r>
            <a:endParaRPr lang="ru-RU" sz="1200" noProof="1">
              <a:latin typeface="Calibri" pitchFamily="34" charset="0"/>
            </a:endParaRPr>
          </a:p>
        </p:txBody>
      </p:sp>
      <p:sp>
        <p:nvSpPr>
          <p:cNvPr id="65" name="Larme 64"/>
          <p:cNvSpPr>
            <a:spLocks noChangeAspect="1"/>
          </p:cNvSpPr>
          <p:nvPr/>
        </p:nvSpPr>
        <p:spPr>
          <a:xfrm rot="16200000" flipH="1">
            <a:off x="5062538" y="4006850"/>
            <a:ext cx="1030288" cy="1030287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16421" name="Rectangle 26"/>
          <p:cNvSpPr>
            <a:spLocks noChangeArrowheads="1"/>
          </p:cNvSpPr>
          <p:nvPr/>
        </p:nvSpPr>
        <p:spPr bwMode="auto">
          <a:xfrm flipH="1">
            <a:off x="5084763" y="4265613"/>
            <a:ext cx="95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noProof="1">
                <a:solidFill>
                  <a:schemeClr val="bg1"/>
                </a:solidFill>
                <a:latin typeface="Calibri" pitchFamily="34" charset="0"/>
              </a:rPr>
              <a:t>120410</a:t>
            </a:r>
          </a:p>
          <a:p>
            <a:pPr algn="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GIRAGLIA</a:t>
            </a:r>
          </a:p>
          <a:p>
            <a:pPr algn="ctr"/>
            <a:r>
              <a:rPr lang="en-US" sz="1200" noProof="1">
                <a:solidFill>
                  <a:schemeClr val="bg1"/>
                </a:solidFill>
                <a:latin typeface="Calibri" pitchFamily="34" charset="0"/>
              </a:rPr>
              <a:t>/L26</a:t>
            </a:r>
          </a:p>
        </p:txBody>
      </p:sp>
      <p:sp>
        <p:nvSpPr>
          <p:cNvPr id="67" name="Larme 66"/>
          <p:cNvSpPr/>
          <p:nvPr/>
        </p:nvSpPr>
        <p:spPr>
          <a:xfrm flipH="1">
            <a:off x="5062969" y="5032886"/>
            <a:ext cx="785075" cy="784210"/>
          </a:xfrm>
          <a:prstGeom prst="teardrop">
            <a:avLst/>
          </a:prstGeom>
          <a:blipFill dpi="0" rotWithShape="0">
            <a:blip r:embed="rId12" cstate="print"/>
            <a:srcRect/>
            <a:stretch>
              <a:fillRect l="-5000" t="-30000" r="-5000"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1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rme 21"/>
          <p:cNvSpPr/>
          <p:nvPr/>
        </p:nvSpPr>
        <p:spPr>
          <a:xfrm flipH="1">
            <a:off x="1773238" y="1885950"/>
            <a:ext cx="777875" cy="77787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sp>
        <p:nvSpPr>
          <p:cNvPr id="28" name="Larme 27"/>
          <p:cNvSpPr/>
          <p:nvPr/>
        </p:nvSpPr>
        <p:spPr>
          <a:xfrm flipH="1">
            <a:off x="3389313" y="4478338"/>
            <a:ext cx="777875" cy="77787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sp>
        <p:nvSpPr>
          <p:cNvPr id="34" name="Larme 33"/>
          <p:cNvSpPr/>
          <p:nvPr/>
        </p:nvSpPr>
        <p:spPr>
          <a:xfrm flipH="1">
            <a:off x="4695825" y="1885950"/>
            <a:ext cx="777875" cy="777875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pic>
        <p:nvPicPr>
          <p:cNvPr id="17412" name="Image 15" descr="elixens_logo300DPI_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3" y="8913813"/>
            <a:ext cx="10493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11138" y="8929688"/>
            <a:ext cx="192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FLORESSENCE SAS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Za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La 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Festre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Sud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Route de Grasse - BP 26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F - 06530 St 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Cézaire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s/</a:t>
            </a:r>
            <a:r>
              <a:rPr lang="fr-FR" sz="900" kern="0" dirty="0" err="1">
                <a:solidFill>
                  <a:sysClr val="windowText" lastClr="000000"/>
                </a:solidFill>
                <a:latin typeface="Arial"/>
                <a:cs typeface="+mn-cs"/>
              </a:rPr>
              <a:t>Siagne</a:t>
            </a: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17414" name="Image 39" descr="Afaq_9001_k_outlin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8048625"/>
            <a:ext cx="1657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33563" y="8929688"/>
            <a:ext cx="3228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www.elixens.com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Tel : 00 33(0)4.93.40.59.60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Fax : 00 33(0)4.93.40.59.69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ysClr val="windowText" lastClr="000000"/>
                </a:solidFill>
                <a:latin typeface="Arial"/>
                <a:cs typeface="+mn-cs"/>
              </a:rPr>
              <a:t>contact.floressence@elixens.com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644900" y="9196388"/>
            <a:ext cx="322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kern="0" dirty="0">
                <a:solidFill>
                  <a:srgbClr val="6A292A"/>
                </a:solidFill>
                <a:latin typeface="Arial"/>
                <a:cs typeface="+mn-cs"/>
              </a:rPr>
              <a:t>division compositions parfumées du groupe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900" b="1" i="1" kern="0" dirty="0">
                <a:solidFill>
                  <a:srgbClr val="6A292A"/>
                </a:solidFill>
                <a:latin typeface="Arial"/>
                <a:cs typeface="+mn-cs"/>
              </a:rPr>
              <a:t>fragrance composition division of </a:t>
            </a:r>
            <a:r>
              <a:rPr lang="fr-FR" sz="900" b="1" i="1" kern="0" dirty="0" err="1">
                <a:solidFill>
                  <a:srgbClr val="6A292A"/>
                </a:solidFill>
                <a:latin typeface="Arial"/>
                <a:cs typeface="+mn-cs"/>
              </a:rPr>
              <a:t>elixens</a:t>
            </a:r>
            <a:endParaRPr lang="fr-FR" sz="900" b="1" i="1" kern="0" dirty="0">
              <a:solidFill>
                <a:srgbClr val="6A292A"/>
              </a:solidFill>
              <a:latin typeface="Arial"/>
              <a:cs typeface="+mn-cs"/>
            </a:endParaRPr>
          </a:p>
        </p:txBody>
      </p:sp>
      <p:cxnSp>
        <p:nvCxnSpPr>
          <p:cNvPr id="17417" name="Connecteur droit 43"/>
          <p:cNvCxnSpPr>
            <a:cxnSpLocks noChangeShapeType="1"/>
          </p:cNvCxnSpPr>
          <p:nvPr/>
        </p:nvCxnSpPr>
        <p:spPr bwMode="auto">
          <a:xfrm rot="5400000">
            <a:off x="1511300" y="9197975"/>
            <a:ext cx="539750" cy="0"/>
          </a:xfrm>
          <a:prstGeom prst="line">
            <a:avLst/>
          </a:prstGeom>
          <a:noFill/>
          <a:ln w="19050" algn="ctr">
            <a:solidFill>
              <a:srgbClr val="801200"/>
            </a:solidFill>
            <a:round/>
            <a:headEnd/>
            <a:tailEnd/>
          </a:ln>
        </p:spPr>
      </p:cxnSp>
      <p:cxnSp>
        <p:nvCxnSpPr>
          <p:cNvPr id="17418" name="Connecteur droit 44"/>
          <p:cNvCxnSpPr>
            <a:cxnSpLocks noChangeShapeType="1"/>
          </p:cNvCxnSpPr>
          <p:nvPr/>
        </p:nvCxnSpPr>
        <p:spPr bwMode="auto">
          <a:xfrm rot="5400000">
            <a:off x="3464718" y="9340057"/>
            <a:ext cx="252413" cy="0"/>
          </a:xfrm>
          <a:prstGeom prst="line">
            <a:avLst/>
          </a:prstGeom>
          <a:noFill/>
          <a:ln w="19050" algn="ctr">
            <a:solidFill>
              <a:srgbClr val="801200"/>
            </a:solidFill>
            <a:round/>
            <a:headEnd/>
            <a:tailEnd/>
          </a:ln>
        </p:spPr>
      </p:cxnSp>
      <p:sp>
        <p:nvSpPr>
          <p:cNvPr id="17419" name="ZoneTexte 10"/>
          <p:cNvSpPr txBox="1">
            <a:spLocks noChangeArrowheads="1"/>
          </p:cNvSpPr>
          <p:nvPr/>
        </p:nvSpPr>
        <p:spPr bwMode="auto">
          <a:xfrm>
            <a:off x="188913" y="-3175"/>
            <a:ext cx="645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A292A"/>
                </a:solidFill>
              </a:rPr>
              <a:t>“</a:t>
            </a:r>
            <a:r>
              <a:rPr lang="ru-RU" sz="2000" b="1">
                <a:solidFill>
                  <a:srgbClr val="6A292A"/>
                </a:solidFill>
              </a:rPr>
              <a:t>Не требующие декларирования</a:t>
            </a:r>
            <a:r>
              <a:rPr lang="en-US" sz="2000" b="1">
                <a:solidFill>
                  <a:srgbClr val="6A292A"/>
                </a:solidFill>
              </a:rPr>
              <a:t>”</a:t>
            </a:r>
          </a:p>
          <a:p>
            <a:r>
              <a:rPr lang="ru-RU" sz="2000" b="1">
                <a:solidFill>
                  <a:srgbClr val="6A292A"/>
                </a:solidFill>
              </a:rPr>
              <a:t>Композиции для косметики</a:t>
            </a:r>
            <a:endParaRPr lang="en-US" sz="1600" b="1">
              <a:solidFill>
                <a:srgbClr val="6A292A"/>
              </a:solidFill>
            </a:endParaRPr>
          </a:p>
        </p:txBody>
      </p:sp>
      <p:pic>
        <p:nvPicPr>
          <p:cNvPr id="17420" name="Image 11" descr="floressence300DPI_q.jpg"/>
          <p:cNvPicPr>
            <a:picLocks noChangeAspect="1"/>
          </p:cNvPicPr>
          <p:nvPr/>
        </p:nvPicPr>
        <p:blipFill>
          <a:blip r:embed="rId4"/>
          <a:srcRect l="-6873" t="-16196" r="-764" b="3137"/>
          <a:stretch>
            <a:fillRect/>
          </a:stretch>
        </p:blipFill>
        <p:spPr bwMode="auto">
          <a:xfrm>
            <a:off x="476250" y="5816600"/>
            <a:ext cx="2519363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476250" y="5529263"/>
            <a:ext cx="597535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5F5F5F"/>
                </a:solidFill>
                <a:latin typeface="Candara" pitchFamily="34" charset="0"/>
                <a:cs typeface="+mn-cs"/>
              </a:rPr>
              <a:t>Эти композиции не требуют выноса на этикетку при 0,3% ввода в косметику.</a:t>
            </a:r>
            <a:endParaRPr lang="en-US" sz="1200" b="1" dirty="0">
              <a:solidFill>
                <a:srgbClr val="5F5F5F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18" name="Larme 17"/>
          <p:cNvSpPr>
            <a:spLocks noChangeAspect="1"/>
          </p:cNvSpPr>
          <p:nvPr/>
        </p:nvSpPr>
        <p:spPr>
          <a:xfrm rot="5400000">
            <a:off x="636588" y="874713"/>
            <a:ext cx="1020762" cy="1020762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709613" y="1128713"/>
            <a:ext cx="947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120438</a:t>
            </a:r>
          </a:p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BIRDY /L26</a:t>
            </a:r>
          </a:p>
        </p:txBody>
      </p:sp>
      <p:sp>
        <p:nvSpPr>
          <p:cNvPr id="20" name="Larme 19"/>
          <p:cNvSpPr/>
          <p:nvPr/>
        </p:nvSpPr>
        <p:spPr>
          <a:xfrm>
            <a:off x="881063" y="1885950"/>
            <a:ext cx="776287" cy="777875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grpSp>
        <p:nvGrpSpPr>
          <p:cNvPr id="21" name="Larme 20"/>
          <p:cNvGrpSpPr>
            <a:grpSpLocks noChangeAspect="1"/>
          </p:cNvGrpSpPr>
          <p:nvPr/>
        </p:nvGrpSpPr>
        <p:grpSpPr bwMode="auto">
          <a:xfrm>
            <a:off x="1773238" y="849313"/>
            <a:ext cx="1054100" cy="1060450"/>
            <a:chOff x="1152" y="749"/>
            <a:chExt cx="664" cy="668"/>
          </a:xfrm>
        </p:grpSpPr>
        <p:pic>
          <p:nvPicPr>
            <p:cNvPr id="17425" name="Larm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2" y="749"/>
              <a:ext cx="664" cy="668"/>
            </a:xfrm>
            <a:prstGeom prst="rect">
              <a:avLst/>
            </a:prstGeom>
            <a:noFill/>
          </p:spPr>
        </p:pic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 rot="16200000">
              <a:off x="1256" y="855"/>
              <a:ext cx="45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428" name="Rectangle 38"/>
          <p:cNvSpPr>
            <a:spLocks noChangeArrowheads="1"/>
          </p:cNvSpPr>
          <p:nvPr/>
        </p:nvSpPr>
        <p:spPr bwMode="auto">
          <a:xfrm flipH="1">
            <a:off x="1789113" y="19637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цветочный</a:t>
            </a:r>
            <a:endParaRPr lang="en-US" sz="1000" b="1">
              <a:latin typeface="Calibri" pitchFamily="34" charset="0"/>
            </a:endParaRPr>
          </a:p>
          <a:p>
            <a:r>
              <a:rPr lang="ru-RU" sz="1000" b="1">
                <a:latin typeface="Calibri" pitchFamily="34" charset="0"/>
              </a:rPr>
              <a:t>мускусный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2281237" y="3467101"/>
            <a:ext cx="1020763" cy="1020762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430" name="Rectangle 14"/>
          <p:cNvSpPr>
            <a:spLocks noChangeArrowheads="1"/>
          </p:cNvSpPr>
          <p:nvPr/>
        </p:nvSpPr>
        <p:spPr bwMode="auto">
          <a:xfrm>
            <a:off x="2308225" y="3708400"/>
            <a:ext cx="10080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120397C</a:t>
            </a:r>
          </a:p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BONGANA /L26</a:t>
            </a:r>
          </a:p>
        </p:txBody>
      </p:sp>
      <p:sp>
        <p:nvSpPr>
          <p:cNvPr id="26" name="Larme 25"/>
          <p:cNvSpPr/>
          <p:nvPr/>
        </p:nvSpPr>
        <p:spPr>
          <a:xfrm>
            <a:off x="2524125" y="4478338"/>
            <a:ext cx="777875" cy="777875"/>
          </a:xfrm>
          <a:prstGeom prst="teardrop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grpSp>
        <p:nvGrpSpPr>
          <p:cNvPr id="27" name="Larme 26"/>
          <p:cNvGrpSpPr>
            <a:grpSpLocks noChangeAspect="1"/>
          </p:cNvGrpSpPr>
          <p:nvPr/>
        </p:nvGrpSpPr>
        <p:grpSpPr bwMode="auto">
          <a:xfrm>
            <a:off x="3389313" y="3446463"/>
            <a:ext cx="1054100" cy="1054100"/>
            <a:chOff x="2170" y="2385"/>
            <a:chExt cx="664" cy="664"/>
          </a:xfrm>
        </p:grpSpPr>
        <p:pic>
          <p:nvPicPr>
            <p:cNvPr id="17432" name="Larme 2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70" y="2385"/>
              <a:ext cx="664" cy="664"/>
            </a:xfrm>
            <a:prstGeom prst="rect">
              <a:avLst/>
            </a:prstGeom>
            <a:noFill/>
          </p:spPr>
        </p:pic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 rot="16200000">
              <a:off x="2274" y="2488"/>
              <a:ext cx="454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435" name="Rectangle 38"/>
          <p:cNvSpPr>
            <a:spLocks noChangeArrowheads="1"/>
          </p:cNvSpPr>
          <p:nvPr/>
        </p:nvSpPr>
        <p:spPr bwMode="auto">
          <a:xfrm flipH="1">
            <a:off x="3405188" y="4556125"/>
            <a:ext cx="1120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цитрусовый</a:t>
            </a:r>
            <a:endParaRPr lang="en-US" sz="1000" b="1">
              <a:latin typeface="Calibri" pitchFamily="34" charset="0"/>
            </a:endParaRPr>
          </a:p>
          <a:p>
            <a:r>
              <a:rPr lang="ru-RU" sz="1000" b="1">
                <a:latin typeface="Calibri" pitchFamily="34" charset="0"/>
              </a:rPr>
              <a:t>цветочный</a:t>
            </a:r>
            <a:endParaRPr lang="en-US" sz="1000" b="1">
              <a:latin typeface="Calibri" pitchFamily="34" charset="0"/>
            </a:endParaRPr>
          </a:p>
          <a:p>
            <a:r>
              <a:rPr lang="ru-RU" sz="1000" b="1">
                <a:latin typeface="Calibri" pitchFamily="34" charset="0"/>
              </a:rPr>
              <a:t>мускусный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0" name="Larme 29"/>
          <p:cNvSpPr>
            <a:spLocks noChangeAspect="1"/>
          </p:cNvSpPr>
          <p:nvPr/>
        </p:nvSpPr>
        <p:spPr>
          <a:xfrm rot="5400000">
            <a:off x="3575844" y="873919"/>
            <a:ext cx="1020762" cy="1022350"/>
          </a:xfrm>
          <a:prstGeom prst="teardrop">
            <a:avLst/>
          </a:prstGeom>
          <a:solidFill>
            <a:srgbClr val="6A292A"/>
          </a:solidFill>
          <a:ln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437" name="Rectangle 14"/>
          <p:cNvSpPr>
            <a:spLocks noChangeArrowheads="1"/>
          </p:cNvSpPr>
          <p:nvPr/>
        </p:nvSpPr>
        <p:spPr bwMode="auto">
          <a:xfrm>
            <a:off x="3643313" y="1036638"/>
            <a:ext cx="9540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120365D</a:t>
            </a:r>
          </a:p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THE VERT</a:t>
            </a:r>
          </a:p>
          <a:p>
            <a:r>
              <a:rPr lang="en-US" sz="1100" b="1">
                <a:solidFill>
                  <a:schemeClr val="bg1"/>
                </a:solidFill>
                <a:latin typeface="Calibri" pitchFamily="34" charset="0"/>
              </a:rPr>
              <a:t>/L26</a:t>
            </a:r>
          </a:p>
        </p:txBody>
      </p:sp>
      <p:sp>
        <p:nvSpPr>
          <p:cNvPr id="32" name="Larme 31"/>
          <p:cNvSpPr/>
          <p:nvPr/>
        </p:nvSpPr>
        <p:spPr>
          <a:xfrm>
            <a:off x="3819525" y="1885950"/>
            <a:ext cx="777875" cy="777875"/>
          </a:xfrm>
          <a:prstGeom prst="teardrop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MS Reference Sans Serif" pitchFamily="34" charset="0"/>
            </a:endParaRPr>
          </a:p>
        </p:txBody>
      </p:sp>
      <p:grpSp>
        <p:nvGrpSpPr>
          <p:cNvPr id="33" name="Larme 32"/>
          <p:cNvGrpSpPr>
            <a:grpSpLocks noChangeAspect="1"/>
          </p:cNvGrpSpPr>
          <p:nvPr/>
        </p:nvGrpSpPr>
        <p:grpSpPr bwMode="auto">
          <a:xfrm>
            <a:off x="4692650" y="849313"/>
            <a:ext cx="1055688" cy="1060450"/>
            <a:chOff x="2991" y="749"/>
            <a:chExt cx="665" cy="668"/>
          </a:xfrm>
        </p:grpSpPr>
        <p:pic>
          <p:nvPicPr>
            <p:cNvPr id="17439" name="Larme 3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91" y="749"/>
              <a:ext cx="665" cy="668"/>
            </a:xfrm>
            <a:prstGeom prst="rect">
              <a:avLst/>
            </a:prstGeom>
            <a:noFill/>
          </p:spPr>
        </p:pic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 rot="16200000">
              <a:off x="3097" y="855"/>
              <a:ext cx="45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442" name="Rectangle 38"/>
          <p:cNvSpPr>
            <a:spLocks noChangeArrowheads="1"/>
          </p:cNvSpPr>
          <p:nvPr/>
        </p:nvSpPr>
        <p:spPr bwMode="auto">
          <a:xfrm flipH="1">
            <a:off x="4713288" y="1963738"/>
            <a:ext cx="89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цветочный</a:t>
            </a:r>
            <a:endParaRPr lang="en-US" sz="1000" b="1">
              <a:latin typeface="Calibri" pitchFamily="34" charset="0"/>
            </a:endParaRPr>
          </a:p>
          <a:p>
            <a:r>
              <a:rPr lang="ru-RU" sz="1000" b="1">
                <a:latin typeface="Calibri" pitchFamily="34" charset="0"/>
              </a:rPr>
              <a:t>чай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7443" name="Text Box 41"/>
          <p:cNvSpPr txBox="1">
            <a:spLocks noChangeArrowheads="1"/>
          </p:cNvSpPr>
          <p:nvPr/>
        </p:nvSpPr>
        <p:spPr bwMode="auto">
          <a:xfrm>
            <a:off x="333375" y="7040563"/>
            <a:ext cx="2930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 i="1">
                <a:latin typeface="Calibri" pitchFamily="34" charset="0"/>
              </a:rPr>
              <a:t>Московское представительство Флорессанс</a:t>
            </a:r>
          </a:p>
          <a:p>
            <a:pPr algn="ctr"/>
            <a:r>
              <a:rPr lang="en-US" sz="1000" i="1">
                <a:latin typeface="Calibri" pitchFamily="34" charset="0"/>
              </a:rPr>
              <a:t>125</a:t>
            </a:r>
            <a:r>
              <a:rPr lang="ru-RU" sz="1000" i="1">
                <a:latin typeface="Calibri" pitchFamily="34" charset="0"/>
              </a:rPr>
              <a:t>040 Москва, ул. Скаковая, дом 17 , </a:t>
            </a:r>
          </a:p>
          <a:p>
            <a:pPr algn="ctr"/>
            <a:r>
              <a:rPr lang="ru-RU" sz="1000" i="1">
                <a:latin typeface="Calibri" pitchFamily="34" charset="0"/>
              </a:rPr>
              <a:t>офис 1206</a:t>
            </a:r>
          </a:p>
          <a:p>
            <a:pPr algn="ctr"/>
            <a:r>
              <a:rPr lang="ru-RU" sz="1000" i="1">
                <a:latin typeface="Calibri" pitchFamily="34" charset="0"/>
              </a:rPr>
              <a:t>Тел. (495) 945-22-54</a:t>
            </a:r>
          </a:p>
          <a:p>
            <a:pPr algn="ctr"/>
            <a:r>
              <a:rPr lang="ru-RU" sz="1000" i="1">
                <a:latin typeface="Calibri" pitchFamily="34" charset="0"/>
              </a:rPr>
              <a:t>Тел/Факс (495) 945-54-84</a:t>
            </a:r>
          </a:p>
          <a:p>
            <a:pPr algn="ctr"/>
            <a:r>
              <a:rPr lang="en-US" sz="1000" i="1">
                <a:latin typeface="Calibri" pitchFamily="34" charset="0"/>
                <a:hlinkClick r:id="rId11"/>
              </a:rPr>
              <a:t>tania@floressence.ru</a:t>
            </a:r>
            <a:r>
              <a:rPr lang="ru-RU" sz="1000" i="1">
                <a:latin typeface="Calibri" pitchFamily="34" charset="0"/>
              </a:rPr>
              <a:t> </a:t>
            </a:r>
            <a:r>
              <a:rPr lang="en-US" sz="1000" i="1">
                <a:latin typeface="Calibri" pitchFamily="34" charset="0"/>
              </a:rPr>
              <a:t>  </a:t>
            </a:r>
            <a:r>
              <a:rPr lang="en-US" sz="1000" i="1">
                <a:latin typeface="Calibri" pitchFamily="34" charset="0"/>
                <a:hlinkClick r:id="rId12"/>
              </a:rPr>
              <a:t>www.floressence.ru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17446" name="Rectangle 27"/>
          <p:cNvSpPr>
            <a:spLocks noChangeArrowheads="1"/>
          </p:cNvSpPr>
          <p:nvPr/>
        </p:nvSpPr>
        <p:spPr bwMode="auto">
          <a:xfrm>
            <a:off x="3860800" y="7040563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/>
              <a:t>Российско-Французское предприятие </a:t>
            </a:r>
            <a:r>
              <a:rPr lang="en-US" sz="1000"/>
              <a:t/>
            </a:r>
            <a:br>
              <a:rPr lang="en-US" sz="1000"/>
            </a:br>
            <a:r>
              <a:rPr lang="ru-RU" sz="1000"/>
              <a:t>ООО «ФЛОРУСИН»</a:t>
            </a:r>
          </a:p>
          <a:p>
            <a:pPr algn="ctr"/>
            <a:r>
              <a:rPr lang="ru-RU" sz="1000"/>
              <a:t>Тел / факс</a:t>
            </a:r>
            <a:r>
              <a:rPr lang="en-US" sz="1000"/>
              <a:t>:</a:t>
            </a:r>
            <a:r>
              <a:rPr lang="ru-RU" sz="1000"/>
              <a:t> (495) 64-88-234</a:t>
            </a:r>
          </a:p>
          <a:p>
            <a:pPr algn="ctr"/>
            <a:r>
              <a:rPr lang="en-US" sz="1000"/>
              <a:t>E-mail: florusin@gmail.com</a:t>
            </a:r>
          </a:p>
          <a:p>
            <a:pPr algn="ctr"/>
            <a:r>
              <a:rPr lang="en-US" sz="1000"/>
              <a:t>www.florusin.ru</a:t>
            </a:r>
          </a:p>
          <a:p>
            <a:pPr algn="ctr"/>
            <a:r>
              <a:rPr lang="en-US" sz="1000"/>
              <a:t>www.</a:t>
            </a:r>
            <a:r>
              <a:rPr lang="ru-RU" sz="1000"/>
              <a:t>флорусин.рф</a:t>
            </a:r>
            <a:endParaRPr lang="ru-RU"/>
          </a:p>
        </p:txBody>
      </p:sp>
      <p:pic>
        <p:nvPicPr>
          <p:cNvPr id="17447" name="Picture 42" descr="Логотип - двухцветный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60000"/>
          </a:blip>
          <a:srcRect/>
          <a:stretch>
            <a:fillRect/>
          </a:stretch>
        </p:blipFill>
        <p:spPr bwMode="auto">
          <a:xfrm>
            <a:off x="4457700" y="5600700"/>
            <a:ext cx="17319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177</Words>
  <Application>Microsoft Office PowerPoint</Application>
  <PresentationFormat>Лист A4 (210x297 мм)</PresentationFormat>
  <Paragraphs>76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MS Reference Sans Serif</vt:lpstr>
      <vt:lpstr>Times New Roman</vt:lpstr>
      <vt:lpstr>Candara</vt:lpstr>
      <vt:lpstr>Thème Office</vt:lpstr>
      <vt:lpstr>Thème Office</vt:lpstr>
      <vt:lpstr>Thème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Florusin</cp:lastModifiedBy>
  <cp:revision>253</cp:revision>
  <dcterms:created xsi:type="dcterms:W3CDTF">2011-03-04T09:49:54Z</dcterms:created>
  <dcterms:modified xsi:type="dcterms:W3CDTF">2012-10-29T07:41:02Z</dcterms:modified>
</cp:coreProperties>
</file>